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5" r:id="rId4"/>
    <p:sldId id="282" r:id="rId5"/>
    <p:sldId id="297" r:id="rId6"/>
    <p:sldId id="291" r:id="rId7"/>
    <p:sldId id="307" r:id="rId8"/>
    <p:sldId id="298" r:id="rId9"/>
    <p:sldId id="299" r:id="rId10"/>
    <p:sldId id="300" r:id="rId11"/>
    <p:sldId id="309" r:id="rId12"/>
    <p:sldId id="305" r:id="rId13"/>
    <p:sldId id="301" r:id="rId14"/>
    <p:sldId id="302" r:id="rId15"/>
    <p:sldId id="303" r:id="rId16"/>
    <p:sldId id="310" r:id="rId17"/>
    <p:sldId id="306" r:id="rId18"/>
    <p:sldId id="304" r:id="rId19"/>
    <p:sldId id="314" r:id="rId20"/>
    <p:sldId id="315" r:id="rId21"/>
    <p:sldId id="290" r:id="rId22"/>
    <p:sldId id="284" r:id="rId23"/>
    <p:sldId id="287" r:id="rId24"/>
    <p:sldId id="264" r:id="rId25"/>
    <p:sldId id="276" r:id="rId26"/>
    <p:sldId id="263" r:id="rId27"/>
    <p:sldId id="316" r:id="rId28"/>
    <p:sldId id="277" r:id="rId29"/>
    <p:sldId id="269" r:id="rId30"/>
    <p:sldId id="270" r:id="rId31"/>
    <p:sldId id="271" r:id="rId32"/>
    <p:sldId id="272" r:id="rId33"/>
    <p:sldId id="279" r:id="rId34"/>
    <p:sldId id="278" r:id="rId35"/>
    <p:sldId id="296" r:id="rId36"/>
  </p:sldIdLst>
  <p:sldSz cx="24387175" cy="13716000"/>
  <p:notesSz cx="6858000" cy="9144000"/>
  <p:embeddedFontLs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VS7s75ls3wxwj3ZMdXi04zab7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232890-BB21-4A39-B750-FB4D8365E7B4}">
  <a:tblStyle styleId="{2C232890-BB21-4A39-B750-FB4D8365E7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4E8"/>
          </a:solidFill>
        </a:fill>
      </a:tcStyle>
    </a:wholeTbl>
    <a:band1H>
      <a:tcTxStyle b="off" i="off"/>
      <a:tcStyle>
        <a:tcBdr/>
        <a:fill>
          <a:solidFill>
            <a:srgbClr val="D6E9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6E9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0348FE8C-846B-0DF3-377E-AB995016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D3CF708D-075B-E7E9-7E02-25CBA7EE7D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EF870310-67C3-7447-CE26-1ADF1CC1A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98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A4A7782B-5EB3-6DAA-056A-AD5D8F459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>
            <a:extLst>
              <a:ext uri="{FF2B5EF4-FFF2-40B4-BE49-F238E27FC236}">
                <a16:creationId xmlns:a16="http://schemas.microsoft.com/office/drawing/2014/main" id="{D825FE82-5E93-B2B1-D204-79D325EEE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0:notes">
            <a:extLst>
              <a:ext uri="{FF2B5EF4-FFF2-40B4-BE49-F238E27FC236}">
                <a16:creationId xmlns:a16="http://schemas.microsoft.com/office/drawing/2014/main" id="{E6D0970E-805F-50D8-91B3-5CF3D116E2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130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7AC0DFE0-2B02-465F-BB1E-DB4726CC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E1178452-5487-1439-B620-ECF7A9DBC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6B8ACBAE-7799-1C17-A3BB-B5DC553B41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65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BD193F00-86E5-ADFD-C33B-83D986CD7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FEE7B9D8-A4F8-8972-2588-F17CDF2BE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A783ED3C-7EE6-5668-3E82-F8E6658A5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033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12260CE1-957F-20E7-0B8D-B21B120E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E34FBB8F-657E-2A4C-E877-F693792405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B3EE5B71-5CEE-F987-3D2C-3EA83707DC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788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DD9F1CF1-809E-0868-4280-CC37A0B3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776A4E33-59CB-4C4A-223E-3C45338EC8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2EEF1BE0-1F96-F8ED-BAF2-187DA4949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48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DA6BADC8-A664-A689-F8F9-CB5CE649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>
            <a:extLst>
              <a:ext uri="{FF2B5EF4-FFF2-40B4-BE49-F238E27FC236}">
                <a16:creationId xmlns:a16="http://schemas.microsoft.com/office/drawing/2014/main" id="{F290DE44-BAA9-75F1-11EF-EDF28FC35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0:notes">
            <a:extLst>
              <a:ext uri="{FF2B5EF4-FFF2-40B4-BE49-F238E27FC236}">
                <a16:creationId xmlns:a16="http://schemas.microsoft.com/office/drawing/2014/main" id="{AAFB7BCD-3C73-0AE1-546A-C0B458770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023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88E155CD-F531-9EB9-1A40-040BD8F08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A884E223-7B0E-719B-0A1B-B399F4A975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8EE90B9A-5DD6-2CF6-153A-46CFB6DFE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3296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B78B871F-3670-4A34-B16E-ECD5745E2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EB5592E7-B147-2F02-1FAF-4323E0CE0C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15AAC9E0-DF8A-AE29-1787-6E3E7EF485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09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32481FA7-C689-8FFA-D5C0-26F827F55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B91F6D35-FD49-F206-017D-C68E08D15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ABDBB1B3-70FB-8963-6353-E91B1950B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398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>
          <a:extLst>
            <a:ext uri="{FF2B5EF4-FFF2-40B4-BE49-F238E27FC236}">
              <a16:creationId xmlns:a16="http://schemas.microsoft.com/office/drawing/2014/main" id="{323FD2FA-9D80-BBE8-A5E0-AF0701A7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>
            <a:extLst>
              <a:ext uri="{FF2B5EF4-FFF2-40B4-BE49-F238E27FC236}">
                <a16:creationId xmlns:a16="http://schemas.microsoft.com/office/drawing/2014/main" id="{21B482C9-0B4E-7B6A-01ED-46C8B93DD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0:notes">
            <a:extLst>
              <a:ext uri="{FF2B5EF4-FFF2-40B4-BE49-F238E27FC236}">
                <a16:creationId xmlns:a16="http://schemas.microsoft.com/office/drawing/2014/main" id="{FE4EB80D-5275-2078-5338-5587A3854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2021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3" name="Google Shape;16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4" name="Google Shape;1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1" name="Google Shape;15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6" name="Google Shape;17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2" name="Google Shape;13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>
          <a:extLst>
            <a:ext uri="{FF2B5EF4-FFF2-40B4-BE49-F238E27FC236}">
              <a16:creationId xmlns:a16="http://schemas.microsoft.com/office/drawing/2014/main" id="{2ED6F396-DF7B-30F2-8913-5067D46E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7:notes">
            <a:extLst>
              <a:ext uri="{FF2B5EF4-FFF2-40B4-BE49-F238E27FC236}">
                <a16:creationId xmlns:a16="http://schemas.microsoft.com/office/drawing/2014/main" id="{C63F34A3-6664-5095-501F-6958F3523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2" name="Google Shape;1342;p27:notes">
            <a:extLst>
              <a:ext uri="{FF2B5EF4-FFF2-40B4-BE49-F238E27FC236}">
                <a16:creationId xmlns:a16="http://schemas.microsoft.com/office/drawing/2014/main" id="{CDB744FE-1F35-ED91-C892-15C0DC04B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461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1994F70F-99FE-A46E-565F-18E89B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77B60BB3-4333-1672-F6CB-E682CE5DF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64CEDD3E-A2D6-35FC-4F3F-8C3650AE7A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683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>
          <a:extLst>
            <a:ext uri="{FF2B5EF4-FFF2-40B4-BE49-F238E27FC236}">
              <a16:creationId xmlns:a16="http://schemas.microsoft.com/office/drawing/2014/main" id="{94662900-EE93-CFBC-10EE-5AC1D19D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36:notes">
            <a:extLst>
              <a:ext uri="{FF2B5EF4-FFF2-40B4-BE49-F238E27FC236}">
                <a16:creationId xmlns:a16="http://schemas.microsoft.com/office/drawing/2014/main" id="{7B53072B-EEF8-E51C-5442-A7EA74EF5F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7" name="Google Shape;1657;p36:notes">
            <a:extLst>
              <a:ext uri="{FF2B5EF4-FFF2-40B4-BE49-F238E27FC236}">
                <a16:creationId xmlns:a16="http://schemas.microsoft.com/office/drawing/2014/main" id="{4E317455-02E1-C64C-EDE3-0585964FAE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618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(Option 2)">
  <p:cSld name="Main Slide (Option 2)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title"/>
          </p:nvPr>
        </p:nvSpPr>
        <p:spPr>
          <a:xfrm>
            <a:off x="1078706" y="5532437"/>
            <a:ext cx="22227381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Calibri"/>
              <a:buNone/>
              <a:defRPr sz="1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body" idx="1"/>
          </p:nvPr>
        </p:nvSpPr>
        <p:spPr>
          <a:xfrm>
            <a:off x="1124903" y="8631267"/>
            <a:ext cx="22181185" cy="111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>
            <a:spLocks noGrp="1"/>
          </p:cNvSpPr>
          <p:nvPr>
            <p:ph type="pic" idx="2"/>
          </p:nvPr>
        </p:nvSpPr>
        <p:spPr>
          <a:xfrm>
            <a:off x="5246688" y="0"/>
            <a:ext cx="19140487" cy="1371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KE"/>
          </a:p>
        </p:txBody>
      </p:sp>
      <p:sp>
        <p:nvSpPr>
          <p:cNvPr id="22" name="Google Shape;22;p44"/>
          <p:cNvSpPr txBox="1">
            <a:spLocks noGrp="1"/>
          </p:cNvSpPr>
          <p:nvPr>
            <p:ph type="body" idx="3"/>
          </p:nvPr>
        </p:nvSpPr>
        <p:spPr>
          <a:xfrm>
            <a:off x="1124903" y="10063383"/>
            <a:ext cx="22181185" cy="111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7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7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7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7"/>
          <p:cNvSpPr txBox="1">
            <a:spLocks noGrp="1"/>
          </p:cNvSpPr>
          <p:nvPr>
            <p:ph type="title"/>
          </p:nvPr>
        </p:nvSpPr>
        <p:spPr>
          <a:xfrm>
            <a:off x="1679796" y="1961598"/>
            <a:ext cx="7865498" cy="215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>
            <a:spLocks noGrp="1"/>
          </p:cNvSpPr>
          <p:nvPr>
            <p:ph type="pic" idx="2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57"/>
          <p:cNvSpPr txBox="1">
            <a:spLocks noGrp="1"/>
          </p:cNvSpPr>
          <p:nvPr>
            <p:ph type="body" idx="1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57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7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57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8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8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8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8"/>
          <p:cNvSpPr txBox="1">
            <a:spLocks noGrp="1"/>
          </p:cNvSpPr>
          <p:nvPr>
            <p:ph type="title"/>
          </p:nvPr>
        </p:nvSpPr>
        <p:spPr>
          <a:xfrm>
            <a:off x="1214438" y="419430"/>
            <a:ext cx="21945600" cy="191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8"/>
          <p:cNvSpPr txBox="1">
            <a:spLocks noGrp="1"/>
          </p:cNvSpPr>
          <p:nvPr>
            <p:ph type="body" idx="1"/>
          </p:nvPr>
        </p:nvSpPr>
        <p:spPr>
          <a:xfrm rot="5400000">
            <a:off x="7835900" y="-3439241"/>
            <a:ext cx="8702676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8"/>
          <p:cNvSpPr/>
          <p:nvPr/>
        </p:nvSpPr>
        <p:spPr>
          <a:xfrm>
            <a:off x="760313" y="658153"/>
            <a:ext cx="150497" cy="1444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8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58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8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58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64659" y="497969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9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9"/>
          <p:cNvSpPr txBox="1">
            <a:spLocks noGrp="1"/>
          </p:cNvSpPr>
          <p:nvPr>
            <p:ph type="title"/>
          </p:nvPr>
        </p:nvSpPr>
        <p:spPr>
          <a:xfrm rot="5400000">
            <a:off x="14269477" y="3912845"/>
            <a:ext cx="11623676" cy="525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9"/>
          <p:cNvSpPr txBox="1">
            <a:spLocks noGrp="1"/>
          </p:cNvSpPr>
          <p:nvPr>
            <p:ph type="body" idx="1"/>
          </p:nvPr>
        </p:nvSpPr>
        <p:spPr>
          <a:xfrm rot="5400000">
            <a:off x="3600087" y="-1193219"/>
            <a:ext cx="11623676" cy="154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9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9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Text V1">
  <p:cSld name="Titel &amp; Text V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0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0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0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0"/>
          <p:cNvSpPr txBox="1"/>
          <p:nvPr/>
        </p:nvSpPr>
        <p:spPr>
          <a:xfrm>
            <a:off x="22610618" y="13993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0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60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60"/>
          <p:cNvCxnSpPr/>
          <p:nvPr/>
        </p:nvCxnSpPr>
        <p:spPr>
          <a:xfrm rot="10800000">
            <a:off x="1069841" y="2244726"/>
            <a:ext cx="13331678" cy="0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60"/>
          <p:cNvSpPr txBox="1">
            <a:spLocks noGrp="1"/>
          </p:cNvSpPr>
          <p:nvPr>
            <p:ph type="title"/>
          </p:nvPr>
        </p:nvSpPr>
        <p:spPr>
          <a:xfrm>
            <a:off x="1103084" y="469092"/>
            <a:ext cx="22144194" cy="168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0"/>
          <p:cNvSpPr txBox="1">
            <a:spLocks noGrp="1"/>
          </p:cNvSpPr>
          <p:nvPr>
            <p:ph type="body" idx="1"/>
          </p:nvPr>
        </p:nvSpPr>
        <p:spPr>
          <a:xfrm>
            <a:off x="1103084" y="2933638"/>
            <a:ext cx="22085380" cy="93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2" name="Google Shape;202;p60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429063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 Slide">
  <p:cSld name="Icons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1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1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1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1"/>
          <p:cNvSpPr>
            <a:spLocks noGrp="1"/>
          </p:cNvSpPr>
          <p:nvPr>
            <p:ph type="pic" idx="2"/>
          </p:nvPr>
        </p:nvSpPr>
        <p:spPr>
          <a:xfrm>
            <a:off x="1079501" y="3968756"/>
            <a:ext cx="2778128" cy="288925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61"/>
          <p:cNvSpPr txBox="1">
            <a:spLocks noGrp="1"/>
          </p:cNvSpPr>
          <p:nvPr>
            <p:ph type="body" idx="1"/>
          </p:nvPr>
        </p:nvSpPr>
        <p:spPr>
          <a:xfrm>
            <a:off x="4420177" y="3967963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1"/>
          <p:cNvSpPr txBox="1">
            <a:spLocks noGrp="1"/>
          </p:cNvSpPr>
          <p:nvPr>
            <p:ph type="body" idx="3"/>
          </p:nvPr>
        </p:nvSpPr>
        <p:spPr>
          <a:xfrm>
            <a:off x="4420177" y="5451878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61"/>
          <p:cNvSpPr>
            <a:spLocks noGrp="1"/>
          </p:cNvSpPr>
          <p:nvPr>
            <p:ph type="pic" idx="4"/>
          </p:nvPr>
        </p:nvSpPr>
        <p:spPr>
          <a:xfrm>
            <a:off x="1079501" y="8276143"/>
            <a:ext cx="2778128" cy="288925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61"/>
          <p:cNvSpPr txBox="1">
            <a:spLocks noGrp="1"/>
          </p:cNvSpPr>
          <p:nvPr>
            <p:ph type="body" idx="5"/>
          </p:nvPr>
        </p:nvSpPr>
        <p:spPr>
          <a:xfrm>
            <a:off x="4420177" y="8275349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1"/>
          <p:cNvSpPr txBox="1">
            <a:spLocks noGrp="1"/>
          </p:cNvSpPr>
          <p:nvPr>
            <p:ph type="body" idx="6"/>
          </p:nvPr>
        </p:nvSpPr>
        <p:spPr>
          <a:xfrm>
            <a:off x="4420177" y="9759269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1"/>
          <p:cNvSpPr>
            <a:spLocks noGrp="1"/>
          </p:cNvSpPr>
          <p:nvPr>
            <p:ph type="pic" idx="7"/>
          </p:nvPr>
        </p:nvSpPr>
        <p:spPr>
          <a:xfrm>
            <a:off x="13582651" y="3968756"/>
            <a:ext cx="2778128" cy="288925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61"/>
          <p:cNvSpPr txBox="1">
            <a:spLocks noGrp="1"/>
          </p:cNvSpPr>
          <p:nvPr>
            <p:ph type="body" idx="8"/>
          </p:nvPr>
        </p:nvSpPr>
        <p:spPr>
          <a:xfrm>
            <a:off x="16923330" y="3967963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1"/>
          <p:cNvSpPr txBox="1">
            <a:spLocks noGrp="1"/>
          </p:cNvSpPr>
          <p:nvPr>
            <p:ph type="body" idx="9"/>
          </p:nvPr>
        </p:nvSpPr>
        <p:spPr>
          <a:xfrm>
            <a:off x="16923330" y="5451878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1"/>
          <p:cNvSpPr>
            <a:spLocks noGrp="1"/>
          </p:cNvSpPr>
          <p:nvPr>
            <p:ph type="pic" idx="13"/>
          </p:nvPr>
        </p:nvSpPr>
        <p:spPr>
          <a:xfrm>
            <a:off x="13582651" y="8276143"/>
            <a:ext cx="2778128" cy="288925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1"/>
          <p:cNvSpPr txBox="1">
            <a:spLocks noGrp="1"/>
          </p:cNvSpPr>
          <p:nvPr>
            <p:ph type="body" idx="14"/>
          </p:nvPr>
        </p:nvSpPr>
        <p:spPr>
          <a:xfrm>
            <a:off x="16923330" y="8275349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1"/>
          <p:cNvSpPr txBox="1">
            <a:spLocks noGrp="1"/>
          </p:cNvSpPr>
          <p:nvPr>
            <p:ph type="body" idx="15"/>
          </p:nvPr>
        </p:nvSpPr>
        <p:spPr>
          <a:xfrm>
            <a:off x="16912125" y="9759269"/>
            <a:ext cx="4993700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1"/>
          <p:cNvSpPr txBox="1">
            <a:spLocks noGrp="1"/>
          </p:cNvSpPr>
          <p:nvPr>
            <p:ph type="title"/>
          </p:nvPr>
        </p:nvSpPr>
        <p:spPr>
          <a:xfrm>
            <a:off x="1233336" y="658153"/>
            <a:ext cx="22144194" cy="144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1"/>
          <p:cNvSpPr/>
          <p:nvPr/>
        </p:nvSpPr>
        <p:spPr>
          <a:xfrm>
            <a:off x="760313" y="658153"/>
            <a:ext cx="150497" cy="1444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1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61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1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61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Picture">
  <p:cSld name="Title Content and Pictur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2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2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2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2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2"/>
          <p:cNvSpPr txBox="1"/>
          <p:nvPr/>
        </p:nvSpPr>
        <p:spPr>
          <a:xfrm>
            <a:off x="22610618" y="13993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2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4" name="Google Shape;234;p62"/>
          <p:cNvCxnSpPr/>
          <p:nvPr/>
        </p:nvCxnSpPr>
        <p:spPr>
          <a:xfrm rot="10800000">
            <a:off x="1161897" y="2281138"/>
            <a:ext cx="11123751" cy="0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62"/>
          <p:cNvSpPr txBox="1">
            <a:spLocks noGrp="1"/>
          </p:cNvSpPr>
          <p:nvPr>
            <p:ph type="title"/>
          </p:nvPr>
        </p:nvSpPr>
        <p:spPr>
          <a:xfrm>
            <a:off x="1161897" y="626476"/>
            <a:ext cx="20307572" cy="151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2"/>
          <p:cNvSpPr txBox="1">
            <a:spLocks noGrp="1"/>
          </p:cNvSpPr>
          <p:nvPr>
            <p:ph type="body" idx="1"/>
          </p:nvPr>
        </p:nvSpPr>
        <p:spPr>
          <a:xfrm>
            <a:off x="1161898" y="3285870"/>
            <a:ext cx="11031689" cy="93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7" name="Google Shape;237;p62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5173F6E-D1FB-4117-9EEE-6CEFC7A0E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54063" y="2842952"/>
            <a:ext cx="11852025" cy="97919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8E0D2-482B-41AF-84E1-107452672DFE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EB403F-16E8-4D5B-907F-E87460972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9500" y="2855913"/>
            <a:ext cx="8334375" cy="8334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630E-FC11-4E09-8943-9B106AE64431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6" y="2842954"/>
            <a:ext cx="7415784" cy="97919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553FAEA-37C7-4EC3-9C36-96E460C790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03006" y="2842954"/>
            <a:ext cx="7415784" cy="97919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800B982-1A22-421F-B918-80C91C00605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85696" y="2842953"/>
            <a:ext cx="7415784" cy="9791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77579-9CC1-4D22-B3B1-C666F746DE51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78C8-6C20-42FF-B6A7-8BF61F65D5BD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7" y="2842954"/>
            <a:ext cx="10835438" cy="1125796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5173F6E-D1FB-4117-9EEE-6CEFC7A0E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650" y="2842952"/>
            <a:ext cx="10835438" cy="1125798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985641-0343-4D8B-8665-7AA13A7E9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8388" y="3968750"/>
            <a:ext cx="10834687" cy="86661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031CD3-2B8C-4F5D-9BC9-05A5A5A6D2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67141" y="3968750"/>
            <a:ext cx="10834687" cy="86661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F121E-34DD-4BA5-9D20-981C01823C36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7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F65C-A673-4703-979C-FB6116291FCC}" type="datetime1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87EFAD-4B73-478A-A7A1-60C046DDA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995" y="1079500"/>
            <a:ext cx="22076093" cy="144462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ECDD0-5D27-43BE-9A2B-5FD1ED2115D7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AC5FC-8284-415E-AC6E-758E52DED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500" y="3968750"/>
            <a:ext cx="2778125" cy="28892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D0BC25-3BB6-4BD4-BBE6-04F1CCC4C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175" y="3967957"/>
            <a:ext cx="4993700" cy="144462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28916C2-E9A9-493A-9F3F-E2FC9D3D33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175" y="5451873"/>
            <a:ext cx="4993700" cy="14446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77E6411-1CE3-4A95-A101-CD62CF645E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9500" y="8276139"/>
            <a:ext cx="2778125" cy="28892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E5415DB-C887-4907-AD97-9039B4212D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0175" y="8275346"/>
            <a:ext cx="4993700" cy="144462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0F338902-3AE8-4701-BE74-6891B45AE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0175" y="9759262"/>
            <a:ext cx="4993700" cy="14446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02A2682-A263-42CC-8AFE-794D7A7701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82650" y="3968750"/>
            <a:ext cx="2778125" cy="28892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C15D28E-5F81-4F39-904E-912992DB64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923325" y="3967957"/>
            <a:ext cx="4993700" cy="144462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02996FB3-A5D3-442F-A7F0-4BF94F10B7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923325" y="5451873"/>
            <a:ext cx="4993700" cy="14446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AAAF3A55-D2C8-4C5B-BF64-6C36668685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82650" y="8276139"/>
            <a:ext cx="2778125" cy="28892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4FE4B16-5943-4AAE-8369-A27DFCD6D8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923325" y="8275346"/>
            <a:ext cx="4993700" cy="1444625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3C7E132E-D0B1-4B38-9652-9F3DD541F4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912119" y="9759262"/>
            <a:ext cx="4993700" cy="14446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0886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V2">
  <p:cSld name="Blank Slide V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6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6"/>
          <p:cNvSpPr/>
          <p:nvPr/>
        </p:nvSpPr>
        <p:spPr>
          <a:xfrm rot="10800000" flipH="1">
            <a:off x="0" y="13023053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6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/>
          <p:nvPr/>
        </p:nvSpPr>
        <p:spPr>
          <a:xfrm>
            <a:off x="22610618" y="13993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1161898" y="2601185"/>
            <a:ext cx="22026566" cy="93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46"/>
          <p:cNvCxnSpPr/>
          <p:nvPr/>
        </p:nvCxnSpPr>
        <p:spPr>
          <a:xfrm rot="10800000">
            <a:off x="1161898" y="1897254"/>
            <a:ext cx="13331678" cy="0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46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0138" y="12634913"/>
            <a:ext cx="6946900" cy="1081087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285866"/>
            <a:ext cx="22237700" cy="9349047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1C719-CC7E-46FE-A157-07C8894AF1A0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0138" y="12634913"/>
            <a:ext cx="6946900" cy="1081087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285866"/>
            <a:ext cx="22237700" cy="9349047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1C719-CC7E-46FE-A157-07C8894AF1A0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5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0138" y="12634913"/>
            <a:ext cx="6946900" cy="1081087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285866"/>
            <a:ext cx="22237700" cy="9349047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1C719-CC7E-46FE-A157-07C8894AF1A0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8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854-A8EF-4D8A-996F-8CD20106E19E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0138" y="12634913"/>
            <a:ext cx="6946900" cy="1081087"/>
          </a:xfrm>
        </p:spPr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B0835B-1F07-4E24-AFB7-5F7542EC9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285866"/>
            <a:ext cx="22237700" cy="9349047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1C719-CC7E-46FE-A157-07C8894AF1A0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3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mes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5173F6E-D1FB-4117-9EEE-6CEFC7A0E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54063" y="2842952"/>
            <a:ext cx="11852025" cy="1125798"/>
          </a:xfrm>
        </p:spPr>
        <p:txBody>
          <a:bodyPr anchor="ctr">
            <a:normAutofit/>
          </a:bodyPr>
          <a:lstStyle>
            <a:lvl1pPr marL="0" indent="0">
              <a:buNone/>
              <a:defRPr sz="7200" b="1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8E0D2-482B-41AF-84E1-107452672DFE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EB403F-16E8-4D5B-907F-E874609722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500" y="3968750"/>
            <a:ext cx="8334375" cy="8334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Meme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405283-F569-4AD2-B5B7-2662FDA33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4063" y="4008179"/>
            <a:ext cx="11852025" cy="7904421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106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F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25CB-FA8A-4293-8820-3A0BFA137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2926C-2E84-4678-B21E-543EA347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83C7-1F77-4825-896B-34DABD052BB1}" type="datetime1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92C9-3130-4B47-A334-3FB6AB26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E31B-AC47-4551-BF24-7052A941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5173F6E-D1FB-4117-9EEE-6CEFC7A0E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54063" y="2842952"/>
            <a:ext cx="11852025" cy="1125798"/>
          </a:xfrm>
        </p:spPr>
        <p:txBody>
          <a:bodyPr anchor="ctr">
            <a:normAutofit/>
          </a:bodyPr>
          <a:lstStyle>
            <a:lvl1pPr marL="0" indent="0">
              <a:buNone/>
              <a:defRPr sz="7200" b="1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8E0D2-482B-41AF-84E1-107452672DFE}"/>
              </a:ext>
            </a:extLst>
          </p:cNvPr>
          <p:cNvSpPr/>
          <p:nvPr userDrawn="1"/>
        </p:nvSpPr>
        <p:spPr>
          <a:xfrm>
            <a:off x="1079500" y="1079500"/>
            <a:ext cx="150495" cy="144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EB403F-16E8-4D5B-907F-E874609722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500" y="3968750"/>
            <a:ext cx="8334375" cy="8334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GIF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405283-F569-4AD2-B5B7-2662FDA33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4063" y="4008179"/>
            <a:ext cx="11852025" cy="7904421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682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(1 Column)">
  <p:cSld name="Title &amp; Content (1 Column)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9"/>
          <p:cNvSpPr>
            <a:spLocks noGrp="1"/>
          </p:cNvSpPr>
          <p:nvPr>
            <p:ph type="dgm" idx="2"/>
          </p:nvPr>
        </p:nvSpPr>
        <p:spPr>
          <a:xfrm>
            <a:off x="0" y="13009948"/>
            <a:ext cx="24387175" cy="4919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1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1"/>
          <p:cNvSpPr/>
          <p:nvPr/>
        </p:nvSpPr>
        <p:spPr>
          <a:xfrm>
            <a:off x="-794" y="11899901"/>
            <a:ext cx="24387175" cy="18288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1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>
            <a:off x="0" y="5413375"/>
            <a:ext cx="24387175" cy="288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0"/>
              <a:buFont typeface="Calibri"/>
              <a:buNone/>
              <a:defRPr sz="14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1"/>
          </p:nvPr>
        </p:nvSpPr>
        <p:spPr>
          <a:xfrm>
            <a:off x="6635750" y="10460038"/>
            <a:ext cx="111140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/>
          <p:nvPr/>
        </p:nvSpPr>
        <p:spPr>
          <a:xfrm>
            <a:off x="0" y="11899901"/>
            <a:ext cx="24387176" cy="1828800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/>
            </a:stretch>
          </a:blipFill>
          <a:ln w="19050" cap="flat" cmpd="sng">
            <a:solidFill>
              <a:srgbClr val="598C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2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2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2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2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8" name="Google Shape;108;p52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52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3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3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3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3"/>
          <p:cNvSpPr txBox="1">
            <a:spLocks noGrp="1"/>
          </p:cNvSpPr>
          <p:nvPr>
            <p:ph type="title"/>
          </p:nvPr>
        </p:nvSpPr>
        <p:spPr>
          <a:xfrm>
            <a:off x="1214438" y="419430"/>
            <a:ext cx="21945600" cy="191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1214438" y="3182221"/>
            <a:ext cx="219456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/>
          <p:nvPr/>
        </p:nvSpPr>
        <p:spPr>
          <a:xfrm>
            <a:off x="760313" y="658153"/>
            <a:ext cx="150497" cy="1444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3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p53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1463" y="495730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4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4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4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>
            <a:off x="1214438" y="3419477"/>
            <a:ext cx="21974026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>
            <a:off x="1214438" y="9178927"/>
            <a:ext cx="21974026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57575"/>
              </a:buClr>
              <a:buSzPts val="4800"/>
              <a:buNone/>
              <a:defRPr sz="4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4000"/>
              <a:buNone/>
              <a:defRPr sz="4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3200"/>
              <a:buNone/>
              <a:defRPr sz="3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54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5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5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5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5"/>
          <p:cNvSpPr txBox="1">
            <a:spLocks noGrp="1"/>
          </p:cNvSpPr>
          <p:nvPr>
            <p:ph type="title"/>
          </p:nvPr>
        </p:nvSpPr>
        <p:spPr>
          <a:xfrm>
            <a:off x="1214438" y="400050"/>
            <a:ext cx="21499295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body" idx="1"/>
          </p:nvPr>
        </p:nvSpPr>
        <p:spPr>
          <a:xfrm>
            <a:off x="1214438" y="3185511"/>
            <a:ext cx="10663919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body" idx="2"/>
          </p:nvPr>
        </p:nvSpPr>
        <p:spPr>
          <a:xfrm>
            <a:off x="1214438" y="4833335"/>
            <a:ext cx="10663919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5"/>
          <p:cNvSpPr txBox="1">
            <a:spLocks noGrp="1"/>
          </p:cNvSpPr>
          <p:nvPr>
            <p:ph type="body" idx="3"/>
          </p:nvPr>
        </p:nvSpPr>
        <p:spPr>
          <a:xfrm>
            <a:off x="11996711" y="3185511"/>
            <a:ext cx="1071702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body" idx="4"/>
          </p:nvPr>
        </p:nvSpPr>
        <p:spPr>
          <a:xfrm>
            <a:off x="11996713" y="4833335"/>
            <a:ext cx="10717020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5"/>
          <p:cNvSpPr/>
          <p:nvPr/>
        </p:nvSpPr>
        <p:spPr>
          <a:xfrm>
            <a:off x="760313" y="658153"/>
            <a:ext cx="150497" cy="1444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5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55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5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55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50854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1" cy="1371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6"/>
          <p:cNvSpPr/>
          <p:nvPr/>
        </p:nvSpPr>
        <p:spPr>
          <a:xfrm rot="-5400000">
            <a:off x="5337203" y="-5337203"/>
            <a:ext cx="13712770" cy="24387175"/>
          </a:xfrm>
          <a:prstGeom prst="rect">
            <a:avLst/>
          </a:prstGeom>
          <a:gradFill>
            <a:gsLst>
              <a:gs pos="0">
                <a:srgbClr val="F8FBF4">
                  <a:alpha val="89411"/>
                </a:srgbClr>
              </a:gs>
              <a:gs pos="2000">
                <a:srgbClr val="F8FBF4">
                  <a:alpha val="89411"/>
                </a:srgbClr>
              </a:gs>
              <a:gs pos="30000">
                <a:srgbClr val="FFFFFF">
                  <a:alpha val="96470"/>
                </a:srgbClr>
              </a:gs>
              <a:gs pos="100000">
                <a:srgbClr val="FFFFFF">
                  <a:alpha val="9647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6"/>
          <p:cNvSpPr/>
          <p:nvPr/>
        </p:nvSpPr>
        <p:spPr>
          <a:xfrm rot="10800000" flipH="1">
            <a:off x="0" y="13009948"/>
            <a:ext cx="2438717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6"/>
          <p:cNvSpPr/>
          <p:nvPr/>
        </p:nvSpPr>
        <p:spPr>
          <a:xfrm>
            <a:off x="0" y="0"/>
            <a:ext cx="24387175" cy="1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2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6"/>
          <p:cNvSpPr txBox="1">
            <a:spLocks noGrp="1"/>
          </p:cNvSpPr>
          <p:nvPr>
            <p:ph type="title"/>
          </p:nvPr>
        </p:nvSpPr>
        <p:spPr>
          <a:xfrm>
            <a:off x="1679796" y="1961598"/>
            <a:ext cx="7865498" cy="215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6"/>
          <p:cNvSpPr txBox="1">
            <a:spLocks noGrp="1"/>
          </p:cNvSpPr>
          <p:nvPr>
            <p:ph type="body"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155" name="Google Shape;155;p56"/>
          <p:cNvSpPr txBox="1">
            <a:spLocks noGrp="1"/>
          </p:cNvSpPr>
          <p:nvPr>
            <p:ph type="body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6" name="Google Shape;156;p56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56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6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56" descr="A green logo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9516" y="200565"/>
            <a:ext cx="1762203" cy="17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body" idx="1"/>
          </p:nvPr>
        </p:nvSpPr>
        <p:spPr>
          <a:xfrm>
            <a:off x="1214438" y="3651250"/>
            <a:ext cx="219456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title"/>
          </p:nvPr>
        </p:nvSpPr>
        <p:spPr>
          <a:xfrm>
            <a:off x="1198712" y="730250"/>
            <a:ext cx="20307572" cy="265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46688" y="0"/>
            <a:ext cx="19140488" cy="1371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/>
          <p:nvPr/>
        </p:nvSpPr>
        <p:spPr>
          <a:xfrm>
            <a:off x="-1" y="5410994"/>
            <a:ext cx="24387300" cy="5779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1" y="5413375"/>
            <a:ext cx="24387300" cy="5776800"/>
          </a:xfrm>
          <a:prstGeom prst="rect">
            <a:avLst/>
          </a:prstGeom>
          <a:blipFill rotWithShape="1">
            <a:blip r:embed="rId4">
              <a:alphaModFix amt="3000"/>
            </a:blip>
            <a:stretch>
              <a:fillRect/>
            </a:stretch>
          </a:blipFill>
          <a:ln w="19050" cap="flat" cmpd="sng">
            <a:solidFill>
              <a:srgbClr val="598C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/>
          </p:nvPr>
        </p:nvSpPr>
        <p:spPr>
          <a:xfrm>
            <a:off x="539351" y="5916244"/>
            <a:ext cx="233085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dirty="0"/>
              <a:t>GRANT WRITING 101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body" idx="1"/>
          </p:nvPr>
        </p:nvSpPr>
        <p:spPr>
          <a:xfrm>
            <a:off x="709160" y="8641856"/>
            <a:ext cx="232623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ts val="6600"/>
            </a:pPr>
            <a:r>
              <a:rPr lang="en-GB" sz="6600" dirty="0"/>
              <a:t>A Practical Training for Early- &amp;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6600"/>
            </a:pPr>
            <a:r>
              <a:rPr lang="en-GB" sz="6600" dirty="0"/>
              <a:t>Mid-Career Researchers</a:t>
            </a:r>
          </a:p>
        </p:txBody>
      </p:sp>
      <p:sp>
        <p:nvSpPr>
          <p:cNvPr id="247" name="Google Shape;247;p3"/>
          <p:cNvSpPr txBox="1"/>
          <p:nvPr/>
        </p:nvSpPr>
        <p:spPr>
          <a:xfrm>
            <a:off x="539351" y="9916015"/>
            <a:ext cx="232623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 Anthony Ajayi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60" y="601699"/>
            <a:ext cx="3829952" cy="43086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"/>
          <p:cNvSpPr/>
          <p:nvPr/>
        </p:nvSpPr>
        <p:spPr>
          <a:xfrm>
            <a:off x="5248275" y="13557250"/>
            <a:ext cx="19138800" cy="158700"/>
          </a:xfrm>
          <a:prstGeom prst="rect">
            <a:avLst/>
          </a:prstGeom>
          <a:solidFill>
            <a:schemeClr val="accent1">
              <a:alpha val="6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0" y="13557250"/>
            <a:ext cx="5248200" cy="158700"/>
          </a:xfrm>
          <a:prstGeom prst="rect">
            <a:avLst/>
          </a:prstGeom>
          <a:solidFill>
            <a:schemeClr val="accent4">
              <a:alpha val="6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83695719-6EBF-2CC0-D16E-2C223578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3F6E38D7-3D90-B857-4EF2-0159A7FEAE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01C13FA3-9120-16B3-5F8A-0CBBCBE749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10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1AA0B722-4DF3-5741-BCEA-FADCF77FCF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KNOWLEDGE CHECK</a:t>
            </a:r>
          </a:p>
        </p:txBody>
      </p:sp>
      <p:sp>
        <p:nvSpPr>
          <p:cNvPr id="1663" name="Google Shape;1663;p36">
            <a:extLst>
              <a:ext uri="{FF2B5EF4-FFF2-40B4-BE49-F238E27FC236}">
                <a16:creationId xmlns:a16="http://schemas.microsoft.com/office/drawing/2014/main" id="{EBE315D1-738F-065D-7281-619CA93C5D13}"/>
              </a:ext>
            </a:extLst>
          </p:cNvPr>
          <p:cNvSpPr/>
          <p:nvPr/>
        </p:nvSpPr>
        <p:spPr>
          <a:xfrm>
            <a:off x="4283658" y="2899529"/>
            <a:ext cx="2114389" cy="1179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F0C44855-0616-91DA-4EFD-453CA28B4BAC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8AE52F11-6460-C90C-E993-C92816E4639F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8F378D5A-5026-0055-F701-26D92B3685B0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2D09CEAE-9B2A-5106-8917-15BFF373EF9D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669F1D3B-F4A5-49ED-5B13-978D042B579F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D47E6412-F861-8BB5-2905-E1948671CFF5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3FB60A29-6C7D-6267-4E6B-DFF8335E638D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4172E500-FAB4-3666-1CDA-4FB6A98EB630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62E29729-9423-6198-5DB6-DB0E542EDA05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A3376555-7A56-3B90-A9AE-95E1556DA0AE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946747CB-AAD0-7047-43E1-B8E387021F53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34264FF4-C1FC-1E5F-7684-68826DFA4B33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C2467CFC-0ACF-38B8-C88E-27CFE1AA6180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E8A28AA1-0654-83E8-7D05-D95137DE736E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FB4FCB9D-1A70-A304-8DD6-0E399BDFCC80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8DDA553D-0D85-D56A-93F6-91B3D3A6B004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8EECA107-2E2C-7CD2-1C1B-A225E13AC2B7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B115FFE1-0F4F-C0BD-B6E7-5EA403A72A46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3AF7A4FB-6777-002E-F73A-55181A34DA06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D0666099-7A9B-067C-D7B1-33A89A6F951F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0EAFBE2D-B71F-9CB4-8C87-A173F790BCA4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AEDA08E6-E3BD-4252-8806-776196063D63}"/>
              </a:ext>
            </a:extLst>
          </p:cNvPr>
          <p:cNvSpPr/>
          <p:nvPr/>
        </p:nvSpPr>
        <p:spPr>
          <a:xfrm>
            <a:off x="1342707" y="2072640"/>
            <a:ext cx="217017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0D1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researcher wants to apply for funding to conduct a clinical trial on a new malaria treatment in three African countries. Which database or funder would be MOST appropriate to search first?</a:t>
            </a:r>
            <a:endParaRPr lang="en-US" sz="3733" dirty="0"/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C74EEB9F-7961-30A1-0985-873FF70F250F}"/>
              </a:ext>
            </a:extLst>
          </p:cNvPr>
          <p:cNvSpPr/>
          <p:nvPr/>
        </p:nvSpPr>
        <p:spPr>
          <a:xfrm>
            <a:off x="976947" y="5120640"/>
            <a:ext cx="10850880" cy="2194560"/>
          </a:xfrm>
          <a:prstGeom prst="rect">
            <a:avLst/>
          </a:prstGeom>
          <a:solidFill>
            <a:srgbClr val="2A3A5A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C9E09969-35DB-978E-42BB-60EC398432CF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20B32881-BC4E-D594-455A-5A1D71D93130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4267" dirty="0"/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1A751818-E295-42C1-DECA-77B46804BA56}"/>
              </a:ext>
            </a:extLst>
          </p:cNvPr>
          <p:cNvSpPr/>
          <p:nvPr/>
        </p:nvSpPr>
        <p:spPr>
          <a:xfrm>
            <a:off x="2561907" y="512064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Grants.gov — because it covers all research topics globally</a:t>
            </a:r>
            <a:endParaRPr lang="en-US" sz="3067" dirty="0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BBC9CA33-7C24-79A3-77D1-F43939BE6D97}"/>
              </a:ext>
            </a:extLst>
          </p:cNvPr>
          <p:cNvSpPr/>
          <p:nvPr/>
        </p:nvSpPr>
        <p:spPr>
          <a:xfrm>
            <a:off x="12437427" y="5120640"/>
            <a:ext cx="10850880" cy="2194560"/>
          </a:xfrm>
          <a:prstGeom prst="rect">
            <a:avLst/>
          </a:prstGeom>
          <a:solidFill>
            <a:srgbClr val="92D05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F8A64D6E-BF98-C2C1-25D9-B79DFF3BC5F9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solidFill>
            <a:srgbClr val="1E7A46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428D0D8F-0369-AF56-D720-7A790D2FC001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4267" dirty="0"/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D17BAD44-E97B-C6AD-3A8E-281075B8D90C}"/>
              </a:ext>
            </a:extLst>
          </p:cNvPr>
          <p:cNvSpPr/>
          <p:nvPr/>
        </p:nvSpPr>
        <p:spPr>
          <a:xfrm>
            <a:off x="14022387" y="5120640"/>
            <a:ext cx="9022080" cy="2194560"/>
          </a:xfrm>
          <a:prstGeom prst="rect">
            <a:avLst/>
          </a:prstGeom>
          <a:solidFill>
            <a:srgbClr val="92D05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EDCTP — specifically funds African–European clinical trials partnerships</a:t>
            </a:r>
            <a:endParaRPr lang="en-US" sz="3067" dirty="0"/>
          </a:p>
        </p:txBody>
      </p:sp>
      <p:sp>
        <p:nvSpPr>
          <p:cNvPr id="25" name="Shape 12">
            <a:extLst>
              <a:ext uri="{FF2B5EF4-FFF2-40B4-BE49-F238E27FC236}">
                <a16:creationId xmlns:a16="http://schemas.microsoft.com/office/drawing/2014/main" id="{0BA72D00-3395-8EED-1E31-312A82C8B25F}"/>
              </a:ext>
            </a:extLst>
          </p:cNvPr>
          <p:cNvSpPr/>
          <p:nvPr/>
        </p:nvSpPr>
        <p:spPr>
          <a:xfrm>
            <a:off x="97694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26" name="Shape 13">
            <a:extLst>
              <a:ext uri="{FF2B5EF4-FFF2-40B4-BE49-F238E27FC236}">
                <a16:creationId xmlns:a16="http://schemas.microsoft.com/office/drawing/2014/main" id="{8BB6FE08-D643-D9D1-86C2-D237681FCAA6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AEA86AE7-536A-C5A5-5592-A25E1616DF0A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4267" dirty="0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id="{4891D0A5-BC22-557E-A889-68D2EE7A9C69}"/>
              </a:ext>
            </a:extLst>
          </p:cNvPr>
          <p:cNvSpPr/>
          <p:nvPr/>
        </p:nvSpPr>
        <p:spPr>
          <a:xfrm>
            <a:off x="256190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Wellcome Trust — as they only fund clinical trials research</a:t>
            </a:r>
            <a:endParaRPr lang="en-US" sz="3067" dirty="0"/>
          </a:p>
        </p:txBody>
      </p:sp>
      <p:sp>
        <p:nvSpPr>
          <p:cNvPr id="29" name="Shape 16">
            <a:extLst>
              <a:ext uri="{FF2B5EF4-FFF2-40B4-BE49-F238E27FC236}">
                <a16:creationId xmlns:a16="http://schemas.microsoft.com/office/drawing/2014/main" id="{29DC0838-343F-5AC3-D5CA-E55A4E48C2AA}"/>
              </a:ext>
            </a:extLst>
          </p:cNvPr>
          <p:cNvSpPr/>
          <p:nvPr/>
        </p:nvSpPr>
        <p:spPr>
          <a:xfrm>
            <a:off x="1243742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0" name="Shape 17">
            <a:extLst>
              <a:ext uri="{FF2B5EF4-FFF2-40B4-BE49-F238E27FC236}">
                <a16:creationId xmlns:a16="http://schemas.microsoft.com/office/drawing/2014/main" id="{0F5EC7A7-D306-C4B6-B8AC-05F7D708BDBD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1" name="Text 18">
            <a:extLst>
              <a:ext uri="{FF2B5EF4-FFF2-40B4-BE49-F238E27FC236}">
                <a16:creationId xmlns:a16="http://schemas.microsoft.com/office/drawing/2014/main" id="{4A7DD31B-17E9-E40D-0A0C-12A92D01AA12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4267" dirty="0"/>
          </a:p>
        </p:txBody>
      </p:sp>
      <p:sp>
        <p:nvSpPr>
          <p:cNvPr id="32" name="Text 19">
            <a:extLst>
              <a:ext uri="{FF2B5EF4-FFF2-40B4-BE49-F238E27FC236}">
                <a16:creationId xmlns:a16="http://schemas.microsoft.com/office/drawing/2014/main" id="{75DEA9DC-64BF-C608-0ECD-F120CB644016}"/>
              </a:ext>
            </a:extLst>
          </p:cNvPr>
          <p:cNvSpPr/>
          <p:nvPr/>
        </p:nvSpPr>
        <p:spPr>
          <a:xfrm>
            <a:off x="1402238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Professional — as it funds implementation directly</a:t>
            </a:r>
            <a:endParaRPr lang="en-US" sz="3067" dirty="0"/>
          </a:p>
        </p:txBody>
      </p:sp>
      <p:sp>
        <p:nvSpPr>
          <p:cNvPr id="33" name="Shape 20">
            <a:extLst>
              <a:ext uri="{FF2B5EF4-FFF2-40B4-BE49-F238E27FC236}">
                <a16:creationId xmlns:a16="http://schemas.microsoft.com/office/drawing/2014/main" id="{25DE64C4-D5B6-00D9-6583-79F8D399106C}"/>
              </a:ext>
            </a:extLst>
          </p:cNvPr>
          <p:cNvSpPr/>
          <p:nvPr/>
        </p:nvSpPr>
        <p:spPr>
          <a:xfrm>
            <a:off x="976947" y="10607040"/>
            <a:ext cx="22433280" cy="1999488"/>
          </a:xfrm>
          <a:prstGeom prst="rect">
            <a:avLst/>
          </a:prstGeom>
          <a:solidFill>
            <a:srgbClr val="7030A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4" name="Text 22">
            <a:extLst>
              <a:ext uri="{FF2B5EF4-FFF2-40B4-BE49-F238E27FC236}">
                <a16:creationId xmlns:a16="http://schemas.microsoft.com/office/drawing/2014/main" id="{A313CC65-250A-D29F-C89E-F55B727C8F21}"/>
              </a:ext>
            </a:extLst>
          </p:cNvPr>
          <p:cNvSpPr/>
          <p:nvPr/>
        </p:nvSpPr>
        <p:spPr>
          <a:xfrm>
            <a:off x="1342707" y="10607040"/>
            <a:ext cx="21701760" cy="1999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Answer: B  |  EDCTP (European &amp; Developing Countries Clinical Trials Partnership) specifically funds clinical trials for poverty-related diseases in sub-Saharan Africa, making it the most targeted first search.</a:t>
            </a:r>
            <a:endParaRPr lang="en-US" sz="2933" dirty="0"/>
          </a:p>
        </p:txBody>
      </p:sp>
      <p:sp>
        <p:nvSpPr>
          <p:cNvPr id="35" name="Shape 21">
            <a:extLst>
              <a:ext uri="{FF2B5EF4-FFF2-40B4-BE49-F238E27FC236}">
                <a16:creationId xmlns:a16="http://schemas.microsoft.com/office/drawing/2014/main" id="{6653F0C6-A621-044A-1F21-5433BEC2FD3F}"/>
              </a:ext>
            </a:extLst>
          </p:cNvPr>
          <p:cNvSpPr/>
          <p:nvPr/>
        </p:nvSpPr>
        <p:spPr>
          <a:xfrm>
            <a:off x="976947" y="10607040"/>
            <a:ext cx="170688" cy="1999488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/>
          <a:p>
            <a:endParaRPr lang="en-KE" sz="3733"/>
          </a:p>
        </p:txBody>
      </p:sp>
    </p:spTree>
    <p:extLst>
      <p:ext uri="{BB962C8B-B14F-4D97-AF65-F5344CB8AC3E}">
        <p14:creationId xmlns:p14="http://schemas.microsoft.com/office/powerpoint/2010/main" val="12273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" grpId="0" animBg="1"/>
      <p:bldP spid="1670" grpId="0" animBg="1"/>
      <p:bldP spid="1671" grpId="0" animBg="1"/>
      <p:bldP spid="1672" grpId="0" animBg="1"/>
      <p:bldP spid="1673" grpId="0" animBg="1"/>
      <p:bldP spid="1674" grpId="0" animBg="1"/>
      <p:bldP spid="1675" grpId="0" animBg="1"/>
      <p:bldP spid="1676" grpId="0" animBg="1"/>
      <p:bldP spid="1678" grpId="0" animBg="1"/>
      <p:bldP spid="1680" grpId="0" animBg="1"/>
      <p:bldP spid="1683" grpId="0" animBg="1"/>
      <p:bldP spid="8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>
          <a:extLst>
            <a:ext uri="{FF2B5EF4-FFF2-40B4-BE49-F238E27FC236}">
              <a16:creationId xmlns:a16="http://schemas.microsoft.com/office/drawing/2014/main" id="{AA41A027-E194-C9E3-35DF-B9E7AA5D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0">
            <a:extLst>
              <a:ext uri="{FF2B5EF4-FFF2-40B4-BE49-F238E27FC236}">
                <a16:creationId xmlns:a16="http://schemas.microsoft.com/office/drawing/2014/main" id="{81FC2690-D137-9764-0F80-00E8B0BB7C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8"/>
            <a:ext cx="24384001" cy="137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>
            <a:extLst>
              <a:ext uri="{FF2B5EF4-FFF2-40B4-BE49-F238E27FC236}">
                <a16:creationId xmlns:a16="http://schemas.microsoft.com/office/drawing/2014/main" id="{15E4C2FC-2EA1-22A0-67E9-D67835CFB8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24512" y="-2469693"/>
            <a:ext cx="13736279" cy="188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>
            <a:extLst>
              <a:ext uri="{FF2B5EF4-FFF2-40B4-BE49-F238E27FC236}">
                <a16:creationId xmlns:a16="http://schemas.microsoft.com/office/drawing/2014/main" id="{E5733A55-937D-D690-A8BC-2422668F236A}"/>
              </a:ext>
            </a:extLst>
          </p:cNvPr>
          <p:cNvSpPr/>
          <p:nvPr/>
        </p:nvSpPr>
        <p:spPr>
          <a:xfrm>
            <a:off x="-22265" y="13009067"/>
            <a:ext cx="24407852" cy="706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>
            <a:extLst>
              <a:ext uri="{FF2B5EF4-FFF2-40B4-BE49-F238E27FC236}">
                <a16:creationId xmlns:a16="http://schemas.microsoft.com/office/drawing/2014/main" id="{5F3DE158-EE2E-47DA-B1F2-2AAD24C4E318}"/>
              </a:ext>
            </a:extLst>
          </p:cNvPr>
          <p:cNvSpPr/>
          <p:nvPr/>
        </p:nvSpPr>
        <p:spPr>
          <a:xfrm>
            <a:off x="-22265" y="-21172"/>
            <a:ext cx="24407852" cy="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10">
            <a:extLst>
              <a:ext uri="{FF2B5EF4-FFF2-40B4-BE49-F238E27FC236}">
                <a16:creationId xmlns:a16="http://schemas.microsoft.com/office/drawing/2014/main" id="{78ECF7A0-02ED-437C-AA09-4450AAC62FBB}"/>
              </a:ext>
            </a:extLst>
          </p:cNvPr>
          <p:cNvCxnSpPr/>
          <p:nvPr/>
        </p:nvCxnSpPr>
        <p:spPr>
          <a:xfrm rot="10800000">
            <a:off x="1214438" y="7779247"/>
            <a:ext cx="132517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10">
            <a:extLst>
              <a:ext uri="{FF2B5EF4-FFF2-40B4-BE49-F238E27FC236}">
                <a16:creationId xmlns:a16="http://schemas.microsoft.com/office/drawing/2014/main" id="{82ECE3C3-B89C-A192-99FB-6D024CD977B1}"/>
              </a:ext>
            </a:extLst>
          </p:cNvPr>
          <p:cNvSpPr txBox="1"/>
          <p:nvPr/>
        </p:nvSpPr>
        <p:spPr>
          <a:xfrm>
            <a:off x="1196096" y="8058739"/>
            <a:ext cx="1545966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92D050"/>
                </a:solidFill>
              </a:rPr>
              <a:t>Writing Competitive Research Grant Proposals</a:t>
            </a:r>
          </a:p>
        </p:txBody>
      </p:sp>
      <p:sp>
        <p:nvSpPr>
          <p:cNvPr id="382" name="Google Shape;382;p10">
            <a:extLst>
              <a:ext uri="{FF2B5EF4-FFF2-40B4-BE49-F238E27FC236}">
                <a16:creationId xmlns:a16="http://schemas.microsoft.com/office/drawing/2014/main" id="{1E86E3A7-818C-6B47-C09B-E06597F1B9F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www.aphrc.org </a:t>
            </a:r>
            <a:endParaRPr/>
          </a:p>
        </p:txBody>
      </p:sp>
      <p:sp>
        <p:nvSpPr>
          <p:cNvPr id="383" name="Google Shape;383;p10">
            <a:extLst>
              <a:ext uri="{FF2B5EF4-FFF2-40B4-BE49-F238E27FC236}">
                <a16:creationId xmlns:a16="http://schemas.microsoft.com/office/drawing/2014/main" id="{5722609E-66BB-05D6-6FCF-A0D24CECDF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84" name="Google Shape;384;p10">
            <a:extLst>
              <a:ext uri="{FF2B5EF4-FFF2-40B4-BE49-F238E27FC236}">
                <a16:creationId xmlns:a16="http://schemas.microsoft.com/office/drawing/2014/main" id="{0101F985-D02C-3754-17DC-922530505C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Transforming lives in Africa through research</a:t>
            </a:r>
            <a:endParaRPr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FD43C52F-52CA-F849-5AE9-D61222A5F6DF}"/>
              </a:ext>
            </a:extLst>
          </p:cNvPr>
          <p:cNvSpPr/>
          <p:nvPr/>
        </p:nvSpPr>
        <p:spPr>
          <a:xfrm>
            <a:off x="1214437" y="4665911"/>
            <a:ext cx="4570938" cy="2715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Module 3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8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F35E647D-148F-09A7-5CF4-67BF3EDB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C899070F-C08C-3DEE-60DF-3EE71E6E483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A9B9B20E-1E0A-CD9B-A34E-6DAD7F0F39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12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59673DFB-E837-A876-4D11-263A92842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Core Components of a Research Proposal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7D67FC-D3FB-DA4E-A324-C8142D4B476F}"/>
              </a:ext>
            </a:extLst>
          </p:cNvPr>
          <p:cNvGrpSpPr/>
          <p:nvPr/>
        </p:nvGrpSpPr>
        <p:grpSpPr>
          <a:xfrm>
            <a:off x="684339" y="2072640"/>
            <a:ext cx="23164800" cy="10777728"/>
            <a:chOff x="684339" y="2072640"/>
            <a:chExt cx="23164800" cy="10777728"/>
          </a:xfrm>
        </p:grpSpPr>
        <p:sp>
          <p:nvSpPr>
            <p:cNvPr id="28" name="Shape 6">
              <a:extLst>
                <a:ext uri="{FF2B5EF4-FFF2-40B4-BE49-F238E27FC236}">
                  <a16:creationId xmlns:a16="http://schemas.microsoft.com/office/drawing/2014/main" id="{385BCD27-36DC-782F-EED1-45F78DEEDCCC}"/>
                </a:ext>
              </a:extLst>
            </p:cNvPr>
            <p:cNvSpPr/>
            <p:nvPr/>
          </p:nvSpPr>
          <p:spPr>
            <a:xfrm>
              <a:off x="684339" y="207264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9" name="Shape 7">
              <a:extLst>
                <a:ext uri="{FF2B5EF4-FFF2-40B4-BE49-F238E27FC236}">
                  <a16:creationId xmlns:a16="http://schemas.microsoft.com/office/drawing/2014/main" id="{8AE434B4-7D9F-4C3F-8F09-A1B41B2DCACE}"/>
                </a:ext>
              </a:extLst>
            </p:cNvPr>
            <p:cNvSpPr/>
            <p:nvPr/>
          </p:nvSpPr>
          <p:spPr>
            <a:xfrm>
              <a:off x="684339" y="2072640"/>
              <a:ext cx="1658112" cy="3121152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0" name="Text 8">
              <a:extLst>
                <a:ext uri="{FF2B5EF4-FFF2-40B4-BE49-F238E27FC236}">
                  <a16:creationId xmlns:a16="http://schemas.microsoft.com/office/drawing/2014/main" id="{3CFD14CB-4066-B6F9-D0F3-FC79D13376F3}"/>
                </a:ext>
              </a:extLst>
            </p:cNvPr>
            <p:cNvSpPr/>
            <p:nvPr/>
          </p:nvSpPr>
          <p:spPr>
            <a:xfrm>
              <a:off x="684339" y="2072640"/>
              <a:ext cx="1658112" cy="31211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01</a:t>
              </a:r>
              <a:endParaRPr lang="en-US" sz="5867" dirty="0"/>
            </a:p>
          </p:txBody>
        </p:sp>
        <p:sp>
          <p:nvSpPr>
            <p:cNvPr id="31" name="Text 9">
              <a:extLst>
                <a:ext uri="{FF2B5EF4-FFF2-40B4-BE49-F238E27FC236}">
                  <a16:creationId xmlns:a16="http://schemas.microsoft.com/office/drawing/2014/main" id="{62D5C050-4729-802C-92A2-2705FC3156DE}"/>
                </a:ext>
              </a:extLst>
            </p:cNvPr>
            <p:cNvSpPr/>
            <p:nvPr/>
          </p:nvSpPr>
          <p:spPr>
            <a:xfrm>
              <a:off x="2635059" y="221894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Title &amp; Abstract</a:t>
              </a:r>
              <a:endParaRPr lang="en-US" sz="3333" dirty="0"/>
            </a:p>
          </p:txBody>
        </p:sp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E2F08916-65F4-C5A3-C0D3-0CFC7329B7C2}"/>
                </a:ext>
              </a:extLst>
            </p:cNvPr>
            <p:cNvSpPr/>
            <p:nvPr/>
          </p:nvSpPr>
          <p:spPr>
            <a:xfrm>
              <a:off x="2635059" y="329184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Clear, concise, keyword-rich; often the first — and sometimes only — section read by reviewers</a:t>
              </a:r>
              <a:endParaRPr lang="en-US" sz="2533" dirty="0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id="{682CE4B9-D63B-9A0D-5B03-5F23A4B57245}"/>
                </a:ext>
              </a:extLst>
            </p:cNvPr>
            <p:cNvSpPr/>
            <p:nvPr/>
          </p:nvSpPr>
          <p:spPr>
            <a:xfrm>
              <a:off x="12193587" y="207264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4" name="Shape 12">
              <a:extLst>
                <a:ext uri="{FF2B5EF4-FFF2-40B4-BE49-F238E27FC236}">
                  <a16:creationId xmlns:a16="http://schemas.microsoft.com/office/drawing/2014/main" id="{03CBC84D-3C36-9339-0C5C-51F95A4F9D10}"/>
                </a:ext>
              </a:extLst>
            </p:cNvPr>
            <p:cNvSpPr/>
            <p:nvPr/>
          </p:nvSpPr>
          <p:spPr>
            <a:xfrm>
              <a:off x="12193587" y="2072640"/>
              <a:ext cx="1658112" cy="3121152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38D605ED-8CB8-79BA-1C93-881D47225B36}"/>
                </a:ext>
              </a:extLst>
            </p:cNvPr>
            <p:cNvSpPr/>
            <p:nvPr/>
          </p:nvSpPr>
          <p:spPr>
            <a:xfrm>
              <a:off x="12193587" y="2072640"/>
              <a:ext cx="1658112" cy="31211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02</a:t>
              </a:r>
              <a:endParaRPr lang="en-US" sz="5867" dirty="0"/>
            </a:p>
          </p:txBody>
        </p:sp>
        <p:sp>
          <p:nvSpPr>
            <p:cNvPr id="36" name="Text 14">
              <a:extLst>
                <a:ext uri="{FF2B5EF4-FFF2-40B4-BE49-F238E27FC236}">
                  <a16:creationId xmlns:a16="http://schemas.microsoft.com/office/drawing/2014/main" id="{B8829022-CF3E-7BD6-834D-92ABC114FEB4}"/>
                </a:ext>
              </a:extLst>
            </p:cNvPr>
            <p:cNvSpPr/>
            <p:nvPr/>
          </p:nvSpPr>
          <p:spPr>
            <a:xfrm>
              <a:off x="14144307" y="221894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Specific Aims / Objectives</a:t>
              </a:r>
              <a:endParaRPr lang="en-US" sz="3333" dirty="0"/>
            </a:p>
          </p:txBody>
        </p:sp>
        <p:sp>
          <p:nvSpPr>
            <p:cNvPr id="37" name="Text 15">
              <a:extLst>
                <a:ext uri="{FF2B5EF4-FFF2-40B4-BE49-F238E27FC236}">
                  <a16:creationId xmlns:a16="http://schemas.microsoft.com/office/drawing/2014/main" id="{833A9884-EFB8-52E0-13DF-41A04353CCA5}"/>
                </a:ext>
              </a:extLst>
            </p:cNvPr>
            <p:cNvSpPr/>
            <p:nvPr/>
          </p:nvSpPr>
          <p:spPr>
            <a:xfrm>
              <a:off x="14144307" y="329184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Defines the WHAT: state the problem, knowledge gap, hypothesis, and expected outcomes (NIH 1-page Aims model)</a:t>
              </a:r>
              <a:endParaRPr lang="en-US" sz="2533" dirty="0"/>
            </a:p>
          </p:txBody>
        </p:sp>
        <p:sp>
          <p:nvSpPr>
            <p:cNvPr id="38" name="Shape 16">
              <a:extLst>
                <a:ext uri="{FF2B5EF4-FFF2-40B4-BE49-F238E27FC236}">
                  <a16:creationId xmlns:a16="http://schemas.microsoft.com/office/drawing/2014/main" id="{26CE2264-D256-B49E-148B-902AEAAA9CDD}"/>
                </a:ext>
              </a:extLst>
            </p:cNvPr>
            <p:cNvSpPr/>
            <p:nvPr/>
          </p:nvSpPr>
          <p:spPr>
            <a:xfrm>
              <a:off x="684339" y="560832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9" name="Shape 17">
              <a:extLst>
                <a:ext uri="{FF2B5EF4-FFF2-40B4-BE49-F238E27FC236}">
                  <a16:creationId xmlns:a16="http://schemas.microsoft.com/office/drawing/2014/main" id="{97734981-FD1B-CF77-8F95-7F88EE98D976}"/>
                </a:ext>
              </a:extLst>
            </p:cNvPr>
            <p:cNvSpPr/>
            <p:nvPr/>
          </p:nvSpPr>
          <p:spPr>
            <a:xfrm>
              <a:off x="684339" y="5608320"/>
              <a:ext cx="1658112" cy="3121152"/>
            </a:xfrm>
            <a:prstGeom prst="rect">
              <a:avLst/>
            </a:prstGeom>
            <a:solidFill>
              <a:srgbClr val="27AE6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0" name="Text 18">
              <a:extLst>
                <a:ext uri="{FF2B5EF4-FFF2-40B4-BE49-F238E27FC236}">
                  <a16:creationId xmlns:a16="http://schemas.microsoft.com/office/drawing/2014/main" id="{DF96E54F-CB19-5FBA-E836-8EB709D1F181}"/>
                </a:ext>
              </a:extLst>
            </p:cNvPr>
            <p:cNvSpPr/>
            <p:nvPr/>
          </p:nvSpPr>
          <p:spPr>
            <a:xfrm>
              <a:off x="684339" y="5608320"/>
              <a:ext cx="1658112" cy="312115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03</a:t>
              </a:r>
              <a:endParaRPr lang="en-US" sz="5867" dirty="0"/>
            </a:p>
          </p:txBody>
        </p:sp>
        <p:sp>
          <p:nvSpPr>
            <p:cNvPr id="41" name="Text 19">
              <a:extLst>
                <a:ext uri="{FF2B5EF4-FFF2-40B4-BE49-F238E27FC236}">
                  <a16:creationId xmlns:a16="http://schemas.microsoft.com/office/drawing/2014/main" id="{C148F190-A3CC-EF4B-99CD-07D1D1C8E519}"/>
                </a:ext>
              </a:extLst>
            </p:cNvPr>
            <p:cNvSpPr/>
            <p:nvPr/>
          </p:nvSpPr>
          <p:spPr>
            <a:xfrm>
              <a:off x="2635059" y="575462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Background &amp; Significance</a:t>
              </a:r>
              <a:endParaRPr lang="en-US" sz="3333" dirty="0"/>
            </a:p>
          </p:txBody>
        </p:sp>
        <p:sp>
          <p:nvSpPr>
            <p:cNvPr id="42" name="Text 20">
              <a:extLst>
                <a:ext uri="{FF2B5EF4-FFF2-40B4-BE49-F238E27FC236}">
                  <a16:creationId xmlns:a16="http://schemas.microsoft.com/office/drawing/2014/main" id="{F4AFE286-B956-8497-3E3A-17E79DAC9B36}"/>
                </a:ext>
              </a:extLst>
            </p:cNvPr>
            <p:cNvSpPr/>
            <p:nvPr/>
          </p:nvSpPr>
          <p:spPr>
            <a:xfrm>
              <a:off x="2635059" y="682752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Literature review, policy relevance, and the unique contribution your research makes</a:t>
              </a:r>
              <a:endParaRPr lang="en-US" sz="2533" dirty="0"/>
            </a:p>
          </p:txBody>
        </p:sp>
        <p:sp>
          <p:nvSpPr>
            <p:cNvPr id="43" name="Shape 21">
              <a:extLst>
                <a:ext uri="{FF2B5EF4-FFF2-40B4-BE49-F238E27FC236}">
                  <a16:creationId xmlns:a16="http://schemas.microsoft.com/office/drawing/2014/main" id="{906E025D-4096-F145-9730-0921AC6696FD}"/>
                </a:ext>
              </a:extLst>
            </p:cNvPr>
            <p:cNvSpPr/>
            <p:nvPr/>
          </p:nvSpPr>
          <p:spPr>
            <a:xfrm>
              <a:off x="12193587" y="560832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4" name="Shape 22">
              <a:extLst>
                <a:ext uri="{FF2B5EF4-FFF2-40B4-BE49-F238E27FC236}">
                  <a16:creationId xmlns:a16="http://schemas.microsoft.com/office/drawing/2014/main" id="{AFF51913-9D6F-AA39-D22B-421F97AA2380}"/>
                </a:ext>
              </a:extLst>
            </p:cNvPr>
            <p:cNvSpPr/>
            <p:nvPr/>
          </p:nvSpPr>
          <p:spPr>
            <a:xfrm>
              <a:off x="12193587" y="5608320"/>
              <a:ext cx="1658112" cy="3121152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5" name="Text 23">
              <a:extLst>
                <a:ext uri="{FF2B5EF4-FFF2-40B4-BE49-F238E27FC236}">
                  <a16:creationId xmlns:a16="http://schemas.microsoft.com/office/drawing/2014/main" id="{1680832C-101C-1D47-B71B-9E736585EBE1}"/>
                </a:ext>
              </a:extLst>
            </p:cNvPr>
            <p:cNvSpPr/>
            <p:nvPr/>
          </p:nvSpPr>
          <p:spPr>
            <a:xfrm>
              <a:off x="12193587" y="5608320"/>
              <a:ext cx="1658112" cy="31211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04</a:t>
              </a:r>
              <a:endParaRPr lang="en-US" sz="5867" dirty="0"/>
            </a:p>
          </p:txBody>
        </p:sp>
        <p:sp>
          <p:nvSpPr>
            <p:cNvPr id="46" name="Text 24">
              <a:extLst>
                <a:ext uri="{FF2B5EF4-FFF2-40B4-BE49-F238E27FC236}">
                  <a16:creationId xmlns:a16="http://schemas.microsoft.com/office/drawing/2014/main" id="{E8CA53C8-0629-1AD1-F1EA-5A685B9C6615}"/>
                </a:ext>
              </a:extLst>
            </p:cNvPr>
            <p:cNvSpPr/>
            <p:nvPr/>
          </p:nvSpPr>
          <p:spPr>
            <a:xfrm>
              <a:off x="14144307" y="575462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Methodology</a:t>
              </a:r>
              <a:endParaRPr lang="en-US" sz="3333" dirty="0"/>
            </a:p>
          </p:txBody>
        </p:sp>
        <p:sp>
          <p:nvSpPr>
            <p:cNvPr id="47" name="Text 25">
              <a:extLst>
                <a:ext uri="{FF2B5EF4-FFF2-40B4-BE49-F238E27FC236}">
                  <a16:creationId xmlns:a16="http://schemas.microsoft.com/office/drawing/2014/main" id="{6AAB0F27-74C7-73D6-C62B-FCF51A928694}"/>
                </a:ext>
              </a:extLst>
            </p:cNvPr>
            <p:cNvSpPr/>
            <p:nvPr/>
          </p:nvSpPr>
          <p:spPr>
            <a:xfrm>
              <a:off x="14144307" y="682752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Study design, sample, data collection, analysis plan, limitations, and ethical considerations</a:t>
              </a:r>
              <a:endParaRPr lang="en-US" sz="2533" dirty="0"/>
            </a:p>
          </p:txBody>
        </p:sp>
        <p:sp>
          <p:nvSpPr>
            <p:cNvPr id="48" name="Shape 26">
              <a:extLst>
                <a:ext uri="{FF2B5EF4-FFF2-40B4-BE49-F238E27FC236}">
                  <a16:creationId xmlns:a16="http://schemas.microsoft.com/office/drawing/2014/main" id="{7A53720A-85C9-5D1B-61C8-61B3D46FCA5C}"/>
                </a:ext>
              </a:extLst>
            </p:cNvPr>
            <p:cNvSpPr/>
            <p:nvPr/>
          </p:nvSpPr>
          <p:spPr>
            <a:xfrm>
              <a:off x="684339" y="914400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9" name="Shape 27">
              <a:extLst>
                <a:ext uri="{FF2B5EF4-FFF2-40B4-BE49-F238E27FC236}">
                  <a16:creationId xmlns:a16="http://schemas.microsoft.com/office/drawing/2014/main" id="{D4E3BDBB-03C0-6E7C-D719-1AFF1482EA28}"/>
                </a:ext>
              </a:extLst>
            </p:cNvPr>
            <p:cNvSpPr/>
            <p:nvPr/>
          </p:nvSpPr>
          <p:spPr>
            <a:xfrm>
              <a:off x="684339" y="9144000"/>
              <a:ext cx="1658112" cy="3121152"/>
            </a:xfrm>
            <a:prstGeom prst="rect">
              <a:avLst/>
            </a:prstGeom>
            <a:solidFill>
              <a:srgbClr val="6D2E9E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0" name="Text 28">
              <a:extLst>
                <a:ext uri="{FF2B5EF4-FFF2-40B4-BE49-F238E27FC236}">
                  <a16:creationId xmlns:a16="http://schemas.microsoft.com/office/drawing/2014/main" id="{C9B260D7-5C8A-D24D-0D64-7F111B270177}"/>
                </a:ext>
              </a:extLst>
            </p:cNvPr>
            <p:cNvSpPr/>
            <p:nvPr/>
          </p:nvSpPr>
          <p:spPr>
            <a:xfrm>
              <a:off x="684339" y="9144000"/>
              <a:ext cx="1658112" cy="31211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05</a:t>
              </a:r>
              <a:endParaRPr lang="en-US" sz="5867" dirty="0"/>
            </a:p>
          </p:txBody>
        </p:sp>
        <p:sp>
          <p:nvSpPr>
            <p:cNvPr id="51" name="Text 29">
              <a:extLst>
                <a:ext uri="{FF2B5EF4-FFF2-40B4-BE49-F238E27FC236}">
                  <a16:creationId xmlns:a16="http://schemas.microsoft.com/office/drawing/2014/main" id="{326FFC16-3462-DD00-F4EE-8C4F20321A36}"/>
                </a:ext>
              </a:extLst>
            </p:cNvPr>
            <p:cNvSpPr/>
            <p:nvPr/>
          </p:nvSpPr>
          <p:spPr>
            <a:xfrm>
              <a:off x="2635059" y="929030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Team &amp; Partnerships</a:t>
              </a:r>
              <a:endParaRPr lang="en-US" sz="3333" dirty="0"/>
            </a:p>
          </p:txBody>
        </p:sp>
        <p:sp>
          <p:nvSpPr>
            <p:cNvPr id="52" name="Text 30">
              <a:extLst>
                <a:ext uri="{FF2B5EF4-FFF2-40B4-BE49-F238E27FC236}">
                  <a16:creationId xmlns:a16="http://schemas.microsoft.com/office/drawing/2014/main" id="{BC968500-DD8D-7107-1516-585A25E0B910}"/>
                </a:ext>
              </a:extLst>
            </p:cNvPr>
            <p:cNvSpPr/>
            <p:nvPr/>
          </p:nvSpPr>
          <p:spPr>
            <a:xfrm>
              <a:off x="2635059" y="1036320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Researcher qualifications, institutional capacity, collaboration rationale, roles &amp; responsibilities</a:t>
              </a:r>
              <a:endParaRPr lang="en-US" sz="2533" dirty="0"/>
            </a:p>
          </p:txBody>
        </p:sp>
        <p:sp>
          <p:nvSpPr>
            <p:cNvPr id="53" name="Shape 31">
              <a:extLst>
                <a:ext uri="{FF2B5EF4-FFF2-40B4-BE49-F238E27FC236}">
                  <a16:creationId xmlns:a16="http://schemas.microsoft.com/office/drawing/2014/main" id="{FAFF678B-9F9E-6658-38F5-FBD430DA5C44}"/>
                </a:ext>
              </a:extLst>
            </p:cNvPr>
            <p:cNvSpPr/>
            <p:nvPr/>
          </p:nvSpPr>
          <p:spPr>
            <a:xfrm>
              <a:off x="12193587" y="9144000"/>
              <a:ext cx="11021568" cy="31211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4" name="Shape 32">
              <a:extLst>
                <a:ext uri="{FF2B5EF4-FFF2-40B4-BE49-F238E27FC236}">
                  <a16:creationId xmlns:a16="http://schemas.microsoft.com/office/drawing/2014/main" id="{504D8EB6-AA4C-B776-476E-E0C3830B89E3}"/>
                </a:ext>
              </a:extLst>
            </p:cNvPr>
            <p:cNvSpPr/>
            <p:nvPr/>
          </p:nvSpPr>
          <p:spPr>
            <a:xfrm>
              <a:off x="12193587" y="9144000"/>
              <a:ext cx="1658112" cy="3121152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5" name="Text 33">
              <a:extLst>
                <a:ext uri="{FF2B5EF4-FFF2-40B4-BE49-F238E27FC236}">
                  <a16:creationId xmlns:a16="http://schemas.microsoft.com/office/drawing/2014/main" id="{E0040643-BC52-4713-9C6E-96EA00820247}"/>
                </a:ext>
              </a:extLst>
            </p:cNvPr>
            <p:cNvSpPr/>
            <p:nvPr/>
          </p:nvSpPr>
          <p:spPr>
            <a:xfrm>
              <a:off x="12193587" y="9144000"/>
              <a:ext cx="1658112" cy="31211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58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06</a:t>
              </a:r>
              <a:endParaRPr lang="en-US" sz="5867" dirty="0"/>
            </a:p>
          </p:txBody>
        </p:sp>
        <p:sp>
          <p:nvSpPr>
            <p:cNvPr id="56" name="Text 34">
              <a:extLst>
                <a:ext uri="{FF2B5EF4-FFF2-40B4-BE49-F238E27FC236}">
                  <a16:creationId xmlns:a16="http://schemas.microsoft.com/office/drawing/2014/main" id="{AD1164D3-D448-00AA-E5F1-0E2BD163B7E7}"/>
                </a:ext>
              </a:extLst>
            </p:cNvPr>
            <p:cNvSpPr/>
            <p:nvPr/>
          </p:nvSpPr>
          <p:spPr>
            <a:xfrm>
              <a:off x="14144307" y="9290304"/>
              <a:ext cx="877824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3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Budget &amp; Timeline</a:t>
              </a:r>
              <a:endParaRPr lang="en-US" sz="3333" dirty="0"/>
            </a:p>
          </p:txBody>
        </p:sp>
        <p:sp>
          <p:nvSpPr>
            <p:cNvPr id="57" name="Text 35">
              <a:extLst>
                <a:ext uri="{FF2B5EF4-FFF2-40B4-BE49-F238E27FC236}">
                  <a16:creationId xmlns:a16="http://schemas.microsoft.com/office/drawing/2014/main" id="{4BA06F91-9456-8A74-573B-B7F2D42E5D1F}"/>
                </a:ext>
              </a:extLst>
            </p:cNvPr>
            <p:cNvSpPr/>
            <p:nvPr/>
          </p:nvSpPr>
          <p:spPr>
            <a:xfrm>
              <a:off x="14144307" y="10363200"/>
              <a:ext cx="8778240" cy="17556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Itemized budget with justification, Gantt chart, milestones, and value-for-money narrative</a:t>
              </a:r>
              <a:endParaRPr lang="en-US" sz="2533" dirty="0"/>
            </a:p>
          </p:txBody>
        </p:sp>
        <p:sp>
          <p:nvSpPr>
            <p:cNvPr id="58" name="Text 36">
              <a:extLst>
                <a:ext uri="{FF2B5EF4-FFF2-40B4-BE49-F238E27FC236}">
                  <a16:creationId xmlns:a16="http://schemas.microsoft.com/office/drawing/2014/main" id="{50C7503D-5EDE-79A5-6207-CA2552FF1DFF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Bordage &amp; Dawson (2003). Experimental study design and grant writing in eight steps. Med Educ, 37(4), 376–385.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540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9C3B91B8-4D3B-41F4-D84E-A77B4F70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83A8CADA-A7FB-84DB-BE40-4D81BAF8EC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AC688A88-12C1-694C-EAA3-C36DC632F7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13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8D87C54F-5744-D4F6-E9FB-C96678910A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The NIH Specific Aims Model (Adaptable for All Funders)</a:t>
            </a: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9B4A8330-249D-4D8D-91A0-AAA1C5560A55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9B56FD7A-440A-B9CB-C259-22192EF6D07A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2DD924B4-B529-0295-B027-FEDDE705CF9E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F90AC246-1D64-51F4-F6E0-005C9084B03A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5F86AC83-1ACD-669E-5B00-7F9B1830F113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1F8C8E5D-C78A-3F11-8C92-DF97B48DE449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7BF5C015-E3BF-C860-93AA-3DFFABC070D6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EB06FF1C-78CD-C612-5996-5D7E4CEADBDD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9D673A29-5E24-B044-BB49-FCF1CA9FCF7B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070CBC07-B65C-7E15-E11C-4A8EC8E76840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C85B878E-91B6-A8A8-DD55-BB550D744CD3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3B2B504F-4148-51CC-327C-EA3E2281F114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50E8BF2F-9B92-5538-B6F8-DF1021D6D850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D7679CB1-7BF4-D376-B654-C6FD9913FC27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9FD15049-8B69-716D-88C0-46B30A8C8081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720A6242-F7C7-3958-8708-A02EB0BE1298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4F55CCE6-86D2-A165-2D72-740353B951FC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0C85CC3C-8EBC-4D7E-76F5-AE38501C364E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8C2FBB80-FCBF-1C45-A736-8C98145C18BF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055314F7-BA3F-FF31-CBAF-AB97B4A08D08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8628571F-2BEB-4BDA-1B1F-A1B1B34D4E18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7E9729-8684-5B32-FA21-41949D8A51B5}"/>
              </a:ext>
            </a:extLst>
          </p:cNvPr>
          <p:cNvGrpSpPr/>
          <p:nvPr/>
        </p:nvGrpSpPr>
        <p:grpSpPr>
          <a:xfrm>
            <a:off x="684339" y="3218688"/>
            <a:ext cx="23164800" cy="9631680"/>
            <a:chOff x="684339" y="3218688"/>
            <a:chExt cx="23164800" cy="9631680"/>
          </a:xfrm>
        </p:grpSpPr>
        <p:sp>
          <p:nvSpPr>
            <p:cNvPr id="3" name="Shape 7">
              <a:extLst>
                <a:ext uri="{FF2B5EF4-FFF2-40B4-BE49-F238E27FC236}">
                  <a16:creationId xmlns:a16="http://schemas.microsoft.com/office/drawing/2014/main" id="{A71874E4-06CC-082D-DA3E-6AFA9134DD05}"/>
                </a:ext>
              </a:extLst>
            </p:cNvPr>
            <p:cNvSpPr/>
            <p:nvPr/>
          </p:nvSpPr>
          <p:spPr>
            <a:xfrm>
              <a:off x="684339" y="3218688"/>
              <a:ext cx="4340352" cy="2877312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03D65F32-6496-A355-8409-4321BF822CFA}"/>
                </a:ext>
              </a:extLst>
            </p:cNvPr>
            <p:cNvSpPr/>
            <p:nvPr/>
          </p:nvSpPr>
          <p:spPr>
            <a:xfrm>
              <a:off x="684339" y="3218688"/>
              <a:ext cx="4340352" cy="2877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HOOK</a:t>
              </a:r>
              <a:endParaRPr lang="en-US" sz="3200" dirty="0"/>
            </a:p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(Para 1)</a:t>
              </a:r>
              <a:endParaRPr lang="en-US" sz="3200" dirty="0"/>
            </a:p>
          </p:txBody>
        </p:sp>
        <p:sp>
          <p:nvSpPr>
            <p:cNvPr id="5" name="Shape 9">
              <a:extLst>
                <a:ext uri="{FF2B5EF4-FFF2-40B4-BE49-F238E27FC236}">
                  <a16:creationId xmlns:a16="http://schemas.microsoft.com/office/drawing/2014/main" id="{1D29CC1F-A38E-4FD6-2957-CA736F650FD5}"/>
                </a:ext>
              </a:extLst>
            </p:cNvPr>
            <p:cNvSpPr/>
            <p:nvPr/>
          </p:nvSpPr>
          <p:spPr>
            <a:xfrm>
              <a:off x="4975923" y="4291584"/>
              <a:ext cx="292608" cy="731520"/>
            </a:xfrm>
            <a:prstGeom prst="rect">
              <a:avLst/>
            </a:prstGeom>
            <a:solidFill>
              <a:srgbClr val="8896A8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Shape 10">
              <a:extLst>
                <a:ext uri="{FF2B5EF4-FFF2-40B4-BE49-F238E27FC236}">
                  <a16:creationId xmlns:a16="http://schemas.microsoft.com/office/drawing/2014/main" id="{5C445E48-92E8-0207-F3C3-3F92D392FB5E}"/>
                </a:ext>
              </a:extLst>
            </p:cNvPr>
            <p:cNvSpPr/>
            <p:nvPr/>
          </p:nvSpPr>
          <p:spPr>
            <a:xfrm>
              <a:off x="5317299" y="3218688"/>
              <a:ext cx="4340352" cy="2877312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Text 11">
              <a:extLst>
                <a:ext uri="{FF2B5EF4-FFF2-40B4-BE49-F238E27FC236}">
                  <a16:creationId xmlns:a16="http://schemas.microsoft.com/office/drawing/2014/main" id="{EC6BB056-1E35-2465-1BA3-0F274317B10B}"/>
                </a:ext>
              </a:extLst>
            </p:cNvPr>
            <p:cNvSpPr/>
            <p:nvPr/>
          </p:nvSpPr>
          <p:spPr>
            <a:xfrm>
              <a:off x="5317299" y="3218688"/>
              <a:ext cx="4340352" cy="2877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GAP</a:t>
              </a:r>
              <a:endParaRPr lang="en-US" sz="3200" dirty="0"/>
            </a:p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(Para 2)</a:t>
              </a:r>
              <a:endParaRPr lang="en-US" sz="3200" dirty="0"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A9D30F47-075D-ACE5-6A50-F8C2460357C0}"/>
                </a:ext>
              </a:extLst>
            </p:cNvPr>
            <p:cNvSpPr/>
            <p:nvPr/>
          </p:nvSpPr>
          <p:spPr>
            <a:xfrm>
              <a:off x="9608883" y="4291584"/>
              <a:ext cx="292608" cy="731520"/>
            </a:xfrm>
            <a:prstGeom prst="rect">
              <a:avLst/>
            </a:prstGeom>
            <a:solidFill>
              <a:srgbClr val="8896A8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E1D1C2C3-FFF0-373A-420A-84F33B9542AD}"/>
                </a:ext>
              </a:extLst>
            </p:cNvPr>
            <p:cNvSpPr/>
            <p:nvPr/>
          </p:nvSpPr>
          <p:spPr>
            <a:xfrm>
              <a:off x="9950259" y="3218688"/>
              <a:ext cx="4340352" cy="2877312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1" name="Text 14">
              <a:extLst>
                <a:ext uri="{FF2B5EF4-FFF2-40B4-BE49-F238E27FC236}">
                  <a16:creationId xmlns:a16="http://schemas.microsoft.com/office/drawing/2014/main" id="{9FA6B076-7297-B6B1-80D7-8B8726D70DEE}"/>
                </a:ext>
              </a:extLst>
            </p:cNvPr>
            <p:cNvSpPr/>
            <p:nvPr/>
          </p:nvSpPr>
          <p:spPr>
            <a:xfrm>
              <a:off x="9950259" y="3218688"/>
              <a:ext cx="4340352" cy="2877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HYPOTHESIS</a:t>
              </a:r>
              <a:endParaRPr lang="en-US" sz="3200" dirty="0"/>
            </a:p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(Para 3)</a:t>
              </a:r>
              <a:endParaRPr lang="en-US" sz="3200" dirty="0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247BF1D2-8E35-B262-3DF6-7F6BE3347E09}"/>
                </a:ext>
              </a:extLst>
            </p:cNvPr>
            <p:cNvSpPr/>
            <p:nvPr/>
          </p:nvSpPr>
          <p:spPr>
            <a:xfrm>
              <a:off x="14241843" y="4291584"/>
              <a:ext cx="292608" cy="731520"/>
            </a:xfrm>
            <a:prstGeom prst="rect">
              <a:avLst/>
            </a:prstGeom>
            <a:solidFill>
              <a:srgbClr val="8896A8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765F67CF-2CCC-A841-534B-364C8A7E734D}"/>
                </a:ext>
              </a:extLst>
            </p:cNvPr>
            <p:cNvSpPr/>
            <p:nvPr/>
          </p:nvSpPr>
          <p:spPr>
            <a:xfrm>
              <a:off x="14583219" y="3218688"/>
              <a:ext cx="4340352" cy="287731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4" name="Text 17">
              <a:extLst>
                <a:ext uri="{FF2B5EF4-FFF2-40B4-BE49-F238E27FC236}">
                  <a16:creationId xmlns:a16="http://schemas.microsoft.com/office/drawing/2014/main" id="{CF8BFAE4-B3E9-7F01-ABD1-BF1E0E99D298}"/>
                </a:ext>
              </a:extLst>
            </p:cNvPr>
            <p:cNvSpPr/>
            <p:nvPr/>
          </p:nvSpPr>
          <p:spPr>
            <a:xfrm>
              <a:off x="14583219" y="3218688"/>
              <a:ext cx="4340352" cy="2877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AIMS</a:t>
              </a:r>
              <a:endParaRPr lang="en-US" sz="3200" dirty="0"/>
            </a:p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(Para 4)</a:t>
              </a:r>
              <a:endParaRPr lang="en-US" sz="3200" dirty="0"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03399424-BD3E-5346-F747-81D73BFD6670}"/>
                </a:ext>
              </a:extLst>
            </p:cNvPr>
            <p:cNvSpPr/>
            <p:nvPr/>
          </p:nvSpPr>
          <p:spPr>
            <a:xfrm>
              <a:off x="18874803" y="4291584"/>
              <a:ext cx="292608" cy="731520"/>
            </a:xfrm>
            <a:prstGeom prst="rect">
              <a:avLst/>
            </a:prstGeom>
            <a:solidFill>
              <a:srgbClr val="8896A8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37BC6094-2B76-BE3B-AB5C-BDD5692D43EE}"/>
                </a:ext>
              </a:extLst>
            </p:cNvPr>
            <p:cNvSpPr/>
            <p:nvPr/>
          </p:nvSpPr>
          <p:spPr>
            <a:xfrm>
              <a:off x="19216179" y="3218688"/>
              <a:ext cx="4340352" cy="2877312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7" name="Text 20">
              <a:extLst>
                <a:ext uri="{FF2B5EF4-FFF2-40B4-BE49-F238E27FC236}">
                  <a16:creationId xmlns:a16="http://schemas.microsoft.com/office/drawing/2014/main" id="{DB61F02F-E9B1-45B4-7545-DFB5DEB1E3ED}"/>
                </a:ext>
              </a:extLst>
            </p:cNvPr>
            <p:cNvSpPr/>
            <p:nvPr/>
          </p:nvSpPr>
          <p:spPr>
            <a:xfrm>
              <a:off x="19216179" y="3218688"/>
              <a:ext cx="4340352" cy="2877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IMPACT</a:t>
              </a:r>
              <a:endParaRPr lang="en-US" sz="3200" dirty="0"/>
            </a:p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(Para 5)</a:t>
              </a:r>
              <a:endParaRPr lang="en-US" sz="3200" dirty="0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8EA96A42-62C1-EE2C-0783-2994186D4267}"/>
                </a:ext>
              </a:extLst>
            </p:cNvPr>
            <p:cNvSpPr/>
            <p:nvPr/>
          </p:nvSpPr>
          <p:spPr>
            <a:xfrm>
              <a:off x="684339" y="6388608"/>
              <a:ext cx="4340352" cy="38526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C4A30533-8B9B-D78A-570B-7A2949C1352C}"/>
                </a:ext>
              </a:extLst>
            </p:cNvPr>
            <p:cNvSpPr/>
            <p:nvPr/>
          </p:nvSpPr>
          <p:spPr>
            <a:xfrm>
              <a:off x="684339" y="6388608"/>
              <a:ext cx="4340352" cy="146304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0" name="Text 23">
              <a:extLst>
                <a:ext uri="{FF2B5EF4-FFF2-40B4-BE49-F238E27FC236}">
                  <a16:creationId xmlns:a16="http://schemas.microsoft.com/office/drawing/2014/main" id="{ACA087A6-678B-0771-0DA0-A5E9B511A7B9}"/>
                </a:ext>
              </a:extLst>
            </p:cNvPr>
            <p:cNvSpPr/>
            <p:nvPr/>
          </p:nvSpPr>
          <p:spPr>
            <a:xfrm>
              <a:off x="855027" y="6632448"/>
              <a:ext cx="3998976" cy="34625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Open with a compelling statement of the problem: magnitude, burden, and why it matters NOW</a:t>
              </a:r>
              <a:endParaRPr lang="en-US" sz="2533" dirty="0"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3713DA4C-6128-3325-1EDA-616B654D620E}"/>
                </a:ext>
              </a:extLst>
            </p:cNvPr>
            <p:cNvSpPr/>
            <p:nvPr/>
          </p:nvSpPr>
          <p:spPr>
            <a:xfrm>
              <a:off x="5317299" y="6388608"/>
              <a:ext cx="4340352" cy="38526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700C49FD-F347-5644-B66F-D1592502FFC7}"/>
                </a:ext>
              </a:extLst>
            </p:cNvPr>
            <p:cNvSpPr/>
            <p:nvPr/>
          </p:nvSpPr>
          <p:spPr>
            <a:xfrm>
              <a:off x="5317299" y="6388608"/>
              <a:ext cx="4340352" cy="146304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3" name="Text 26">
              <a:extLst>
                <a:ext uri="{FF2B5EF4-FFF2-40B4-BE49-F238E27FC236}">
                  <a16:creationId xmlns:a16="http://schemas.microsoft.com/office/drawing/2014/main" id="{FB9BD2FD-F654-E33B-0303-8C9ACA16E1A8}"/>
                </a:ext>
              </a:extLst>
            </p:cNvPr>
            <p:cNvSpPr/>
            <p:nvPr/>
          </p:nvSpPr>
          <p:spPr>
            <a:xfrm>
              <a:off x="5487987" y="6632448"/>
              <a:ext cx="3998976" cy="34625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Identify the specific knowledge or service gap your research addresses — the 'critical barrier'</a:t>
              </a:r>
              <a:endParaRPr lang="en-US" sz="2533" dirty="0"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1793E9A1-327B-74DE-44A6-74AD2D7D5E03}"/>
                </a:ext>
              </a:extLst>
            </p:cNvPr>
            <p:cNvSpPr/>
            <p:nvPr/>
          </p:nvSpPr>
          <p:spPr>
            <a:xfrm>
              <a:off x="9950259" y="6388608"/>
              <a:ext cx="4340352" cy="38526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D7187094-40CA-8A27-7868-023186AB5B56}"/>
                </a:ext>
              </a:extLst>
            </p:cNvPr>
            <p:cNvSpPr/>
            <p:nvPr/>
          </p:nvSpPr>
          <p:spPr>
            <a:xfrm>
              <a:off x="9950259" y="6388608"/>
              <a:ext cx="4340352" cy="146304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6" name="Text 29">
              <a:extLst>
                <a:ext uri="{FF2B5EF4-FFF2-40B4-BE49-F238E27FC236}">
                  <a16:creationId xmlns:a16="http://schemas.microsoft.com/office/drawing/2014/main" id="{4EE4022B-7468-5F67-2F16-09A222BFFB04}"/>
                </a:ext>
              </a:extLst>
            </p:cNvPr>
            <p:cNvSpPr/>
            <p:nvPr/>
          </p:nvSpPr>
          <p:spPr>
            <a:xfrm>
              <a:off x="10120947" y="6632448"/>
              <a:ext cx="3998976" cy="34625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State your central hypothesis or research question, grounded in preliminary data</a:t>
              </a:r>
              <a:endParaRPr lang="en-US" sz="2533" dirty="0"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10F951A1-58A3-8FF1-5E37-29ECF82F47D0}"/>
                </a:ext>
              </a:extLst>
            </p:cNvPr>
            <p:cNvSpPr/>
            <p:nvPr/>
          </p:nvSpPr>
          <p:spPr>
            <a:xfrm>
              <a:off x="14583219" y="6388608"/>
              <a:ext cx="4340352" cy="38526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C1755E2E-422F-4CC3-2BFC-B43DB8B2CFBA}"/>
                </a:ext>
              </a:extLst>
            </p:cNvPr>
            <p:cNvSpPr/>
            <p:nvPr/>
          </p:nvSpPr>
          <p:spPr>
            <a:xfrm>
              <a:off x="14583219" y="6388608"/>
              <a:ext cx="4340352" cy="146304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9" name="Text 32">
              <a:extLst>
                <a:ext uri="{FF2B5EF4-FFF2-40B4-BE49-F238E27FC236}">
                  <a16:creationId xmlns:a16="http://schemas.microsoft.com/office/drawing/2014/main" id="{42276ACA-AD18-E878-A073-B696704B0E2D}"/>
                </a:ext>
              </a:extLst>
            </p:cNvPr>
            <p:cNvSpPr/>
            <p:nvPr/>
          </p:nvSpPr>
          <p:spPr>
            <a:xfrm>
              <a:off x="14753907" y="6632448"/>
              <a:ext cx="3998976" cy="34625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List 2–4 numbered Aims — what you will DO to test the hypothesis</a:t>
              </a:r>
              <a:endParaRPr lang="en-US" sz="2533" dirty="0"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ED1C3BD1-B01F-CA15-450B-D716EC93B5E4}"/>
                </a:ext>
              </a:extLst>
            </p:cNvPr>
            <p:cNvSpPr/>
            <p:nvPr/>
          </p:nvSpPr>
          <p:spPr>
            <a:xfrm>
              <a:off x="19216179" y="6388608"/>
              <a:ext cx="4340352" cy="38526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8" name="Shape 34">
              <a:extLst>
                <a:ext uri="{FF2B5EF4-FFF2-40B4-BE49-F238E27FC236}">
                  <a16:creationId xmlns:a16="http://schemas.microsoft.com/office/drawing/2014/main" id="{2821ED78-8C66-4220-15E1-2AE730C95AFA}"/>
                </a:ext>
              </a:extLst>
            </p:cNvPr>
            <p:cNvSpPr/>
            <p:nvPr/>
          </p:nvSpPr>
          <p:spPr>
            <a:xfrm>
              <a:off x="19216179" y="6388608"/>
              <a:ext cx="4340352" cy="146304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9" name="Text 35">
              <a:extLst>
                <a:ext uri="{FF2B5EF4-FFF2-40B4-BE49-F238E27FC236}">
                  <a16:creationId xmlns:a16="http://schemas.microsoft.com/office/drawing/2014/main" id="{D35A89E0-1E7A-0769-2425-183738BB1648}"/>
                </a:ext>
              </a:extLst>
            </p:cNvPr>
            <p:cNvSpPr/>
            <p:nvPr/>
          </p:nvSpPr>
          <p:spPr>
            <a:xfrm>
              <a:off x="19386867" y="6632448"/>
              <a:ext cx="3998976" cy="34625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Articulate the expected contribution: scientific, policy, or practice significance</a:t>
              </a:r>
              <a:endParaRPr lang="en-US" sz="2533" dirty="0"/>
            </a:p>
          </p:txBody>
        </p:sp>
        <p:sp>
          <p:nvSpPr>
            <p:cNvPr id="50" name="Text 36">
              <a:extLst>
                <a:ext uri="{FF2B5EF4-FFF2-40B4-BE49-F238E27FC236}">
                  <a16:creationId xmlns:a16="http://schemas.microsoft.com/office/drawing/2014/main" id="{ADD725F9-EC8E-F1D1-4BC0-9E15E3B5BE82}"/>
                </a:ext>
              </a:extLst>
            </p:cNvPr>
            <p:cNvSpPr/>
            <p:nvPr/>
          </p:nvSpPr>
          <p:spPr>
            <a:xfrm>
              <a:off x="684339" y="10436352"/>
              <a:ext cx="23018496" cy="1511808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rtlCol="0" anchor="ctr"/>
            <a:lstStyle/>
            <a:p>
              <a:r>
                <a:rPr lang="en-US" sz="29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 Tip: Strong proposals anticipate reviewer concerns — use 'Although X, our preliminary data shows Y, therefore we hypothesize Z'</a:t>
              </a:r>
              <a:endParaRPr lang="en-US" sz="2933" dirty="0"/>
            </a:p>
          </p:txBody>
        </p:sp>
        <p:sp>
          <p:nvSpPr>
            <p:cNvPr id="51" name="Text 37">
              <a:extLst>
                <a:ext uri="{FF2B5EF4-FFF2-40B4-BE49-F238E27FC236}">
                  <a16:creationId xmlns:a16="http://schemas.microsoft.com/office/drawing/2014/main" id="{434C59AC-C293-8401-1852-40512F64F6DB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Inouye &amp; Fiellin (2005). An evidence-based guide to writing grant proposals for clinical research. Ann Intern Med, 142(4), 274–282.</a:t>
              </a:r>
              <a:endParaRPr lang="en-US" sz="2000" dirty="0"/>
            </a:p>
          </p:txBody>
        </p:sp>
      </p:grpSp>
      <p:sp>
        <p:nvSpPr>
          <p:cNvPr id="52" name="Text 6">
            <a:extLst>
              <a:ext uri="{FF2B5EF4-FFF2-40B4-BE49-F238E27FC236}">
                <a16:creationId xmlns:a16="http://schemas.microsoft.com/office/drawing/2014/main" id="{729AC2FA-0FFF-66BB-5CE4-E64E1CAF952A}"/>
              </a:ext>
            </a:extLst>
          </p:cNvPr>
          <p:cNvSpPr/>
          <p:nvPr/>
        </p:nvSpPr>
        <p:spPr>
          <a:xfrm>
            <a:off x="684339" y="1999488"/>
            <a:ext cx="23018496" cy="926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i="1" dirty="0">
                <a:solidFill>
                  <a:srgbClr val="2E3A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Specific Aims page is arguably the most important page of any proposal — it must stand alone.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203899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75C58782-46B8-55D6-E784-26379018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2EAA15BE-90D1-BE60-B129-C8976C11D46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9537CA50-28F8-327F-840D-9E3791E233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14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59B4EDBC-9A31-5BF3-35CC-3E02DD7E76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Logic Models &amp; Theory of Change</a:t>
            </a: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BAD4E24C-428B-3C95-8B61-D8B45F46526A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EA5EDACE-E279-5A25-4DE0-44B160C50085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F1F48DF7-1050-B1B1-84E0-4E13F0D00855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630F2170-6F06-6BA0-9243-35889392EE5D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6EEF4288-46FE-31E0-7FCC-0ECBE1CA2691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097D5B81-191A-E27D-053E-49F9A8836ADF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302F29D9-9DB8-40C2-076F-A525D38CD378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B8376A45-AF23-CC52-5582-A3B2E324BC61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9D91096A-667A-C759-4E6A-39A947ADA062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6F2E961B-1D2E-4A14-F6B8-144C51639D29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CFAB1D69-47BA-1A21-2A9B-FA94EBCCA1A6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9D96F6D2-01E9-70EB-46C2-389B7EDE9A35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213612FC-315C-3C11-9124-7B07AB48F709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B5D36B49-72C6-D9FF-AD7A-37799F9B7914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1957F4D2-A435-2009-8CBD-F06125AFF0D1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D1E89DDB-340A-B853-A153-C8A075165CAE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39E32562-419D-1A04-F572-6DFCC3BE9D04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DA2DA2CD-191F-F9A4-03CA-910F958034E3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CDED3F66-5357-C9E1-C2E1-C18432AEAC53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323A0085-C0AA-DC8D-01E0-F4A5C68C3AE2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D9A6CB4A-19E8-5446-740D-76F0348992EA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7CF5A-560B-6D20-C1DD-E47673921CCA}"/>
              </a:ext>
            </a:extLst>
          </p:cNvPr>
          <p:cNvGrpSpPr/>
          <p:nvPr/>
        </p:nvGrpSpPr>
        <p:grpSpPr>
          <a:xfrm>
            <a:off x="684339" y="1999488"/>
            <a:ext cx="23164800" cy="10850880"/>
            <a:chOff x="684339" y="1999488"/>
            <a:chExt cx="23164800" cy="10850880"/>
          </a:xfrm>
        </p:grpSpPr>
        <p:sp>
          <p:nvSpPr>
            <p:cNvPr id="27" name="Text 6">
              <a:extLst>
                <a:ext uri="{FF2B5EF4-FFF2-40B4-BE49-F238E27FC236}">
                  <a16:creationId xmlns:a16="http://schemas.microsoft.com/office/drawing/2014/main" id="{5C7CE374-DEB4-DAF9-CFC2-CF7B36E823C6}"/>
                </a:ext>
              </a:extLst>
            </p:cNvPr>
            <p:cNvSpPr/>
            <p:nvPr/>
          </p:nvSpPr>
          <p:spPr>
            <a:xfrm>
              <a:off x="684339" y="1999488"/>
              <a:ext cx="2301849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i="1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Many funders require a visual logic model. It maps how inputs produce outputs, outcomes, and impact.</a:t>
              </a:r>
              <a:endParaRPr lang="en-US" sz="2933" dirty="0"/>
            </a:p>
          </p:txBody>
        </p:sp>
        <p:sp>
          <p:nvSpPr>
            <p:cNvPr id="28" name="Shape 7">
              <a:extLst>
                <a:ext uri="{FF2B5EF4-FFF2-40B4-BE49-F238E27FC236}">
                  <a16:creationId xmlns:a16="http://schemas.microsoft.com/office/drawing/2014/main" id="{27FAA01E-E9B4-852C-9D7F-35A8EDBDE3BD}"/>
                </a:ext>
              </a:extLst>
            </p:cNvPr>
            <p:cNvSpPr/>
            <p:nvPr/>
          </p:nvSpPr>
          <p:spPr>
            <a:xfrm>
              <a:off x="684339" y="3169920"/>
              <a:ext cx="4194048" cy="1097280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9" name="Text 8">
              <a:extLst>
                <a:ext uri="{FF2B5EF4-FFF2-40B4-BE49-F238E27FC236}">
                  <a16:creationId xmlns:a16="http://schemas.microsoft.com/office/drawing/2014/main" id="{0EEE31D5-37EA-1071-BED0-9B74BB47B19B}"/>
                </a:ext>
              </a:extLst>
            </p:cNvPr>
            <p:cNvSpPr/>
            <p:nvPr/>
          </p:nvSpPr>
          <p:spPr>
            <a:xfrm>
              <a:off x="684339" y="3169920"/>
              <a:ext cx="4194048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9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INPUTS</a:t>
              </a:r>
              <a:endParaRPr lang="en-US" sz="2933" dirty="0"/>
            </a:p>
          </p:txBody>
        </p:sp>
        <p:sp>
          <p:nvSpPr>
            <p:cNvPr id="30" name="Shape 9">
              <a:extLst>
                <a:ext uri="{FF2B5EF4-FFF2-40B4-BE49-F238E27FC236}">
                  <a16:creationId xmlns:a16="http://schemas.microsoft.com/office/drawing/2014/main" id="{8B4A99B6-303C-FA76-5188-FB0A290B2C90}"/>
                </a:ext>
              </a:extLst>
            </p:cNvPr>
            <p:cNvSpPr/>
            <p:nvPr/>
          </p:nvSpPr>
          <p:spPr>
            <a:xfrm>
              <a:off x="684339" y="4267200"/>
              <a:ext cx="4194048" cy="59740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31" name="Image 0" descr="preencoded.png">
              <a:extLst>
                <a:ext uri="{FF2B5EF4-FFF2-40B4-BE49-F238E27FC236}">
                  <a16:creationId xmlns:a16="http://schemas.microsoft.com/office/drawing/2014/main" id="{3A1854C8-3DEF-2906-1FAB-281110A92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179" y="4535424"/>
              <a:ext cx="536448" cy="536448"/>
            </a:xfrm>
            <a:prstGeom prst="rect">
              <a:avLst/>
            </a:prstGeom>
          </p:spPr>
        </p:pic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94698514-DD89-0625-69AF-62A697652AA2}"/>
                </a:ext>
              </a:extLst>
            </p:cNvPr>
            <p:cNvSpPr/>
            <p:nvPr/>
          </p:nvSpPr>
          <p:spPr>
            <a:xfrm>
              <a:off x="1610931" y="443788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Funding</a:t>
              </a:r>
              <a:endParaRPr lang="en-US" sz="2400" dirty="0"/>
            </a:p>
          </p:txBody>
        </p:sp>
        <p:pic>
          <p:nvPicPr>
            <p:cNvPr id="33" name="Image 1" descr="preencoded.png">
              <a:extLst>
                <a:ext uri="{FF2B5EF4-FFF2-40B4-BE49-F238E27FC236}">
                  <a16:creationId xmlns:a16="http://schemas.microsoft.com/office/drawing/2014/main" id="{97EDCC83-B482-5F23-356F-4A1420A00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179" y="5876544"/>
              <a:ext cx="536448" cy="536448"/>
            </a:xfrm>
            <a:prstGeom prst="rect">
              <a:avLst/>
            </a:prstGeom>
          </p:spPr>
        </p:pic>
        <p:sp>
          <p:nvSpPr>
            <p:cNvPr id="34" name="Text 11">
              <a:extLst>
                <a:ext uri="{FF2B5EF4-FFF2-40B4-BE49-F238E27FC236}">
                  <a16:creationId xmlns:a16="http://schemas.microsoft.com/office/drawing/2014/main" id="{41D31753-4638-EDC0-1D7E-7A102378CA90}"/>
                </a:ext>
              </a:extLst>
            </p:cNvPr>
            <p:cNvSpPr/>
            <p:nvPr/>
          </p:nvSpPr>
          <p:spPr>
            <a:xfrm>
              <a:off x="1610931" y="577900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Staff &amp; expertise</a:t>
              </a:r>
              <a:endParaRPr lang="en-US" sz="2400" dirty="0"/>
            </a:p>
          </p:txBody>
        </p:sp>
        <p:pic>
          <p:nvPicPr>
            <p:cNvPr id="35" name="Image 2" descr="preencoded.png">
              <a:extLst>
                <a:ext uri="{FF2B5EF4-FFF2-40B4-BE49-F238E27FC236}">
                  <a16:creationId xmlns:a16="http://schemas.microsoft.com/office/drawing/2014/main" id="{CFCF438B-135C-7C15-5662-C03362D2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179" y="7217664"/>
              <a:ext cx="536448" cy="536448"/>
            </a:xfrm>
            <a:prstGeom prst="rect">
              <a:avLst/>
            </a:prstGeom>
          </p:spPr>
        </p:pic>
        <p:sp>
          <p:nvSpPr>
            <p:cNvPr id="36" name="Text 12">
              <a:extLst>
                <a:ext uri="{FF2B5EF4-FFF2-40B4-BE49-F238E27FC236}">
                  <a16:creationId xmlns:a16="http://schemas.microsoft.com/office/drawing/2014/main" id="{357ECD1E-0D8C-5A92-447B-EB67010C92B5}"/>
                </a:ext>
              </a:extLst>
            </p:cNvPr>
            <p:cNvSpPr/>
            <p:nvPr/>
          </p:nvSpPr>
          <p:spPr>
            <a:xfrm>
              <a:off x="1610931" y="712012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Facilities</a:t>
              </a:r>
              <a:endParaRPr lang="en-US" sz="2400" dirty="0"/>
            </a:p>
          </p:txBody>
        </p:sp>
        <p:pic>
          <p:nvPicPr>
            <p:cNvPr id="37" name="Image 3" descr="preencoded.png">
              <a:extLst>
                <a:ext uri="{FF2B5EF4-FFF2-40B4-BE49-F238E27FC236}">
                  <a16:creationId xmlns:a16="http://schemas.microsoft.com/office/drawing/2014/main" id="{366A5B20-3E50-2C16-D938-AAB46E473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179" y="8558784"/>
              <a:ext cx="536448" cy="536448"/>
            </a:xfrm>
            <a:prstGeom prst="rect">
              <a:avLst/>
            </a:prstGeom>
          </p:spPr>
        </p:pic>
        <p:sp>
          <p:nvSpPr>
            <p:cNvPr id="38" name="Text 13">
              <a:extLst>
                <a:ext uri="{FF2B5EF4-FFF2-40B4-BE49-F238E27FC236}">
                  <a16:creationId xmlns:a16="http://schemas.microsoft.com/office/drawing/2014/main" id="{DB9B7FF6-1AFA-0321-7EFC-3583684A203B}"/>
                </a:ext>
              </a:extLst>
            </p:cNvPr>
            <p:cNvSpPr/>
            <p:nvPr/>
          </p:nvSpPr>
          <p:spPr>
            <a:xfrm>
              <a:off x="1610931" y="846124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Partnerships</a:t>
              </a:r>
              <a:endParaRPr lang="en-US" sz="2400" dirty="0"/>
            </a:p>
          </p:txBody>
        </p:sp>
        <p:sp>
          <p:nvSpPr>
            <p:cNvPr id="39" name="Shape 14">
              <a:extLst>
                <a:ext uri="{FF2B5EF4-FFF2-40B4-BE49-F238E27FC236}">
                  <a16:creationId xmlns:a16="http://schemas.microsoft.com/office/drawing/2014/main" id="{45C97689-F83D-0400-B707-F323ECE20BC3}"/>
                </a:ext>
              </a:extLst>
            </p:cNvPr>
            <p:cNvSpPr/>
            <p:nvPr/>
          </p:nvSpPr>
          <p:spPr>
            <a:xfrm>
              <a:off x="4780851" y="5803392"/>
              <a:ext cx="438912" cy="609600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0" name="Shape 15">
              <a:extLst>
                <a:ext uri="{FF2B5EF4-FFF2-40B4-BE49-F238E27FC236}">
                  <a16:creationId xmlns:a16="http://schemas.microsoft.com/office/drawing/2014/main" id="{1259846A-5C0B-903D-D0C6-44877E35B993}"/>
                </a:ext>
              </a:extLst>
            </p:cNvPr>
            <p:cNvSpPr/>
            <p:nvPr/>
          </p:nvSpPr>
          <p:spPr>
            <a:xfrm>
              <a:off x="5317299" y="3169920"/>
              <a:ext cx="4194048" cy="1097280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1" name="Text 16">
              <a:extLst>
                <a:ext uri="{FF2B5EF4-FFF2-40B4-BE49-F238E27FC236}">
                  <a16:creationId xmlns:a16="http://schemas.microsoft.com/office/drawing/2014/main" id="{7F3C8869-5B06-E25F-D7C3-6AD2BD891D54}"/>
                </a:ext>
              </a:extLst>
            </p:cNvPr>
            <p:cNvSpPr/>
            <p:nvPr/>
          </p:nvSpPr>
          <p:spPr>
            <a:xfrm>
              <a:off x="5317299" y="3169920"/>
              <a:ext cx="4194048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9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ACTIVITIES</a:t>
              </a:r>
              <a:endParaRPr lang="en-US" sz="2933" dirty="0"/>
            </a:p>
          </p:txBody>
        </p:sp>
        <p:sp>
          <p:nvSpPr>
            <p:cNvPr id="42" name="Shape 17">
              <a:extLst>
                <a:ext uri="{FF2B5EF4-FFF2-40B4-BE49-F238E27FC236}">
                  <a16:creationId xmlns:a16="http://schemas.microsoft.com/office/drawing/2014/main" id="{2187DFB9-B96A-210A-43A6-64DEF08832F8}"/>
                </a:ext>
              </a:extLst>
            </p:cNvPr>
            <p:cNvSpPr/>
            <p:nvPr/>
          </p:nvSpPr>
          <p:spPr>
            <a:xfrm>
              <a:off x="5317299" y="4267200"/>
              <a:ext cx="4194048" cy="59740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43" name="Image 4" descr="preencoded.png">
              <a:extLst>
                <a:ext uri="{FF2B5EF4-FFF2-40B4-BE49-F238E27FC236}">
                  <a16:creationId xmlns:a16="http://schemas.microsoft.com/office/drawing/2014/main" id="{B2E2A7AB-13F6-19D6-45F6-133C6DAF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139" y="4535424"/>
              <a:ext cx="536448" cy="536448"/>
            </a:xfrm>
            <a:prstGeom prst="rect">
              <a:avLst/>
            </a:prstGeom>
          </p:spPr>
        </p:pic>
        <p:sp>
          <p:nvSpPr>
            <p:cNvPr id="44" name="Text 18">
              <a:extLst>
                <a:ext uri="{FF2B5EF4-FFF2-40B4-BE49-F238E27FC236}">
                  <a16:creationId xmlns:a16="http://schemas.microsoft.com/office/drawing/2014/main" id="{745335F3-78BF-CE17-96B3-3135C4C993C3}"/>
                </a:ext>
              </a:extLst>
            </p:cNvPr>
            <p:cNvSpPr/>
            <p:nvPr/>
          </p:nvSpPr>
          <p:spPr>
            <a:xfrm>
              <a:off x="6243891" y="443788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collection</a:t>
              </a:r>
              <a:endParaRPr lang="en-US" sz="2400" dirty="0"/>
            </a:p>
          </p:txBody>
        </p:sp>
        <p:pic>
          <p:nvPicPr>
            <p:cNvPr id="45" name="Image 5" descr="preencoded.png">
              <a:extLst>
                <a:ext uri="{FF2B5EF4-FFF2-40B4-BE49-F238E27FC236}">
                  <a16:creationId xmlns:a16="http://schemas.microsoft.com/office/drawing/2014/main" id="{7460C0AE-949E-137F-2824-E8F59AAD1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139" y="5876544"/>
              <a:ext cx="536448" cy="536448"/>
            </a:xfrm>
            <a:prstGeom prst="rect">
              <a:avLst/>
            </a:prstGeom>
          </p:spPr>
        </p:pic>
        <p:sp>
          <p:nvSpPr>
            <p:cNvPr id="46" name="Text 19">
              <a:extLst>
                <a:ext uri="{FF2B5EF4-FFF2-40B4-BE49-F238E27FC236}">
                  <a16:creationId xmlns:a16="http://schemas.microsoft.com/office/drawing/2014/main" id="{E40C328D-D260-F525-1910-206B83234FDA}"/>
                </a:ext>
              </a:extLst>
            </p:cNvPr>
            <p:cNvSpPr/>
            <p:nvPr/>
          </p:nvSpPr>
          <p:spPr>
            <a:xfrm>
              <a:off x="6243891" y="577900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Intervention delivery</a:t>
              </a:r>
              <a:endParaRPr lang="en-US" sz="2400" dirty="0"/>
            </a:p>
          </p:txBody>
        </p:sp>
        <p:pic>
          <p:nvPicPr>
            <p:cNvPr id="47" name="Image 6" descr="preencoded.png">
              <a:extLst>
                <a:ext uri="{FF2B5EF4-FFF2-40B4-BE49-F238E27FC236}">
                  <a16:creationId xmlns:a16="http://schemas.microsoft.com/office/drawing/2014/main" id="{4F752852-1EBB-E2A4-ADE3-625A8258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139" y="7217664"/>
              <a:ext cx="536448" cy="536448"/>
            </a:xfrm>
            <a:prstGeom prst="rect">
              <a:avLst/>
            </a:prstGeom>
          </p:spPr>
        </p:pic>
        <p:sp>
          <p:nvSpPr>
            <p:cNvPr id="48" name="Text 20">
              <a:extLst>
                <a:ext uri="{FF2B5EF4-FFF2-40B4-BE49-F238E27FC236}">
                  <a16:creationId xmlns:a16="http://schemas.microsoft.com/office/drawing/2014/main" id="{C6D642B6-7ED4-6E78-31CB-88F88B629288}"/>
                </a:ext>
              </a:extLst>
            </p:cNvPr>
            <p:cNvSpPr/>
            <p:nvPr/>
          </p:nvSpPr>
          <p:spPr>
            <a:xfrm>
              <a:off x="6243891" y="712012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Training</a:t>
              </a:r>
              <a:endParaRPr lang="en-US" sz="2400" dirty="0"/>
            </a:p>
          </p:txBody>
        </p:sp>
        <p:pic>
          <p:nvPicPr>
            <p:cNvPr id="49" name="Image 7" descr="preencoded.png">
              <a:extLst>
                <a:ext uri="{FF2B5EF4-FFF2-40B4-BE49-F238E27FC236}">
                  <a16:creationId xmlns:a16="http://schemas.microsoft.com/office/drawing/2014/main" id="{224F09CA-3092-DBF5-3389-F836808B6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139" y="8558784"/>
              <a:ext cx="536448" cy="536448"/>
            </a:xfrm>
            <a:prstGeom prst="rect">
              <a:avLst/>
            </a:prstGeom>
          </p:spPr>
        </p:pic>
        <p:sp>
          <p:nvSpPr>
            <p:cNvPr id="50" name="Text 21">
              <a:extLst>
                <a:ext uri="{FF2B5EF4-FFF2-40B4-BE49-F238E27FC236}">
                  <a16:creationId xmlns:a16="http://schemas.microsoft.com/office/drawing/2014/main" id="{6C0141BA-B42A-6CEB-6F7D-1A81F46EA4B0}"/>
                </a:ext>
              </a:extLst>
            </p:cNvPr>
            <p:cNvSpPr/>
            <p:nvPr/>
          </p:nvSpPr>
          <p:spPr>
            <a:xfrm>
              <a:off x="6243891" y="846124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Analysis</a:t>
              </a:r>
              <a:endParaRPr lang="en-US" sz="2400" dirty="0"/>
            </a:p>
          </p:txBody>
        </p:sp>
        <p:sp>
          <p:nvSpPr>
            <p:cNvPr id="51" name="Shape 22">
              <a:extLst>
                <a:ext uri="{FF2B5EF4-FFF2-40B4-BE49-F238E27FC236}">
                  <a16:creationId xmlns:a16="http://schemas.microsoft.com/office/drawing/2014/main" id="{748FC203-9562-5397-69D8-F32406ECDF0B}"/>
                </a:ext>
              </a:extLst>
            </p:cNvPr>
            <p:cNvSpPr/>
            <p:nvPr/>
          </p:nvSpPr>
          <p:spPr>
            <a:xfrm>
              <a:off x="9413811" y="5803392"/>
              <a:ext cx="438912" cy="609600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2" name="Shape 23">
              <a:extLst>
                <a:ext uri="{FF2B5EF4-FFF2-40B4-BE49-F238E27FC236}">
                  <a16:creationId xmlns:a16="http://schemas.microsoft.com/office/drawing/2014/main" id="{B74E969E-4745-7219-3B55-D28B8AC81605}"/>
                </a:ext>
              </a:extLst>
            </p:cNvPr>
            <p:cNvSpPr/>
            <p:nvPr/>
          </p:nvSpPr>
          <p:spPr>
            <a:xfrm>
              <a:off x="9950259" y="3169920"/>
              <a:ext cx="4194048" cy="1097280"/>
            </a:xfrm>
            <a:prstGeom prst="rect">
              <a:avLst/>
            </a:prstGeom>
            <a:solidFill>
              <a:srgbClr val="27AE6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3" name="Text 24">
              <a:extLst>
                <a:ext uri="{FF2B5EF4-FFF2-40B4-BE49-F238E27FC236}">
                  <a16:creationId xmlns:a16="http://schemas.microsoft.com/office/drawing/2014/main" id="{B1CB2A7C-883F-7BA1-5285-D77FB657C942}"/>
                </a:ext>
              </a:extLst>
            </p:cNvPr>
            <p:cNvSpPr/>
            <p:nvPr/>
          </p:nvSpPr>
          <p:spPr>
            <a:xfrm>
              <a:off x="9950259" y="3169920"/>
              <a:ext cx="4194048" cy="109728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9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OUTPUTS</a:t>
              </a:r>
              <a:endParaRPr lang="en-US" sz="2933" dirty="0"/>
            </a:p>
          </p:txBody>
        </p:sp>
        <p:sp>
          <p:nvSpPr>
            <p:cNvPr id="54" name="Shape 25">
              <a:extLst>
                <a:ext uri="{FF2B5EF4-FFF2-40B4-BE49-F238E27FC236}">
                  <a16:creationId xmlns:a16="http://schemas.microsoft.com/office/drawing/2014/main" id="{CA80BD5C-10D7-67FC-EA5C-09EC40A0D4A6}"/>
                </a:ext>
              </a:extLst>
            </p:cNvPr>
            <p:cNvSpPr/>
            <p:nvPr/>
          </p:nvSpPr>
          <p:spPr>
            <a:xfrm>
              <a:off x="9950259" y="4267200"/>
              <a:ext cx="4194048" cy="59740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55" name="Image 8" descr="preencoded.png">
              <a:extLst>
                <a:ext uri="{FF2B5EF4-FFF2-40B4-BE49-F238E27FC236}">
                  <a16:creationId xmlns:a16="http://schemas.microsoft.com/office/drawing/2014/main" id="{48915B9F-4E14-8E29-BE7D-CED81FF1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4099" y="4535424"/>
              <a:ext cx="536448" cy="536448"/>
            </a:xfrm>
            <a:prstGeom prst="rect">
              <a:avLst/>
            </a:prstGeom>
          </p:spPr>
        </p:pic>
        <p:sp>
          <p:nvSpPr>
            <p:cNvPr id="56" name="Text 26">
              <a:extLst>
                <a:ext uri="{FF2B5EF4-FFF2-40B4-BE49-F238E27FC236}">
                  <a16:creationId xmlns:a16="http://schemas.microsoft.com/office/drawing/2014/main" id="{18DFB741-8F8A-77DA-AAC8-DF7A5AD319F7}"/>
                </a:ext>
              </a:extLst>
            </p:cNvPr>
            <p:cNvSpPr/>
            <p:nvPr/>
          </p:nvSpPr>
          <p:spPr>
            <a:xfrm>
              <a:off x="10876851" y="443788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Reports</a:t>
              </a:r>
              <a:endParaRPr lang="en-US" sz="2400" dirty="0"/>
            </a:p>
          </p:txBody>
        </p:sp>
        <p:pic>
          <p:nvPicPr>
            <p:cNvPr id="57" name="Image 9" descr="preencoded.png">
              <a:extLst>
                <a:ext uri="{FF2B5EF4-FFF2-40B4-BE49-F238E27FC236}">
                  <a16:creationId xmlns:a16="http://schemas.microsoft.com/office/drawing/2014/main" id="{EF28B9B4-3131-2A75-491C-37781CC3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4099" y="5876544"/>
              <a:ext cx="536448" cy="536448"/>
            </a:xfrm>
            <a:prstGeom prst="rect">
              <a:avLst/>
            </a:prstGeom>
          </p:spPr>
        </p:pic>
        <p:sp>
          <p:nvSpPr>
            <p:cNvPr id="58" name="Text 27">
              <a:extLst>
                <a:ext uri="{FF2B5EF4-FFF2-40B4-BE49-F238E27FC236}">
                  <a16:creationId xmlns:a16="http://schemas.microsoft.com/office/drawing/2014/main" id="{11C3AB37-60D6-F1AB-BB72-93A914E9C900}"/>
                </a:ext>
              </a:extLst>
            </p:cNvPr>
            <p:cNvSpPr/>
            <p:nvPr/>
          </p:nvSpPr>
          <p:spPr>
            <a:xfrm>
              <a:off x="10876851" y="577900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Publications</a:t>
              </a:r>
              <a:endParaRPr lang="en-US" sz="2400" dirty="0"/>
            </a:p>
          </p:txBody>
        </p:sp>
        <p:pic>
          <p:nvPicPr>
            <p:cNvPr id="59" name="Image 10" descr="preencoded.png">
              <a:extLst>
                <a:ext uri="{FF2B5EF4-FFF2-40B4-BE49-F238E27FC236}">
                  <a16:creationId xmlns:a16="http://schemas.microsoft.com/office/drawing/2014/main" id="{F4B7A343-DF3E-2EE0-B229-596B61DF8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4099" y="7217664"/>
              <a:ext cx="536448" cy="536448"/>
            </a:xfrm>
            <a:prstGeom prst="rect">
              <a:avLst/>
            </a:prstGeom>
          </p:spPr>
        </p:pic>
        <p:sp>
          <p:nvSpPr>
            <p:cNvPr id="60" name="Text 28">
              <a:extLst>
                <a:ext uri="{FF2B5EF4-FFF2-40B4-BE49-F238E27FC236}">
                  <a16:creationId xmlns:a16="http://schemas.microsoft.com/office/drawing/2014/main" id="{E96AF125-A449-9259-6C4B-41A171F536F3}"/>
                </a:ext>
              </a:extLst>
            </p:cNvPr>
            <p:cNvSpPr/>
            <p:nvPr/>
          </p:nvSpPr>
          <p:spPr>
            <a:xfrm>
              <a:off x="10876851" y="712012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Datasets</a:t>
              </a:r>
              <a:endParaRPr lang="en-US" sz="2400" dirty="0"/>
            </a:p>
          </p:txBody>
        </p:sp>
        <p:pic>
          <p:nvPicPr>
            <p:cNvPr id="61" name="Image 11" descr="preencoded.png">
              <a:extLst>
                <a:ext uri="{FF2B5EF4-FFF2-40B4-BE49-F238E27FC236}">
                  <a16:creationId xmlns:a16="http://schemas.microsoft.com/office/drawing/2014/main" id="{A1119151-A051-01C1-60B5-569BB21D2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4099" y="8558784"/>
              <a:ext cx="536448" cy="536448"/>
            </a:xfrm>
            <a:prstGeom prst="rect">
              <a:avLst/>
            </a:prstGeom>
          </p:spPr>
        </p:pic>
        <p:sp>
          <p:nvSpPr>
            <p:cNvPr id="62" name="Text 29">
              <a:extLst>
                <a:ext uri="{FF2B5EF4-FFF2-40B4-BE49-F238E27FC236}">
                  <a16:creationId xmlns:a16="http://schemas.microsoft.com/office/drawing/2014/main" id="{477999A7-EF23-1627-E23B-10827AB16152}"/>
                </a:ext>
              </a:extLst>
            </p:cNvPr>
            <p:cNvSpPr/>
            <p:nvPr/>
          </p:nvSpPr>
          <p:spPr>
            <a:xfrm>
              <a:off x="10876851" y="846124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Policy briefs</a:t>
              </a:r>
              <a:endParaRPr lang="en-US" sz="2400" dirty="0"/>
            </a:p>
          </p:txBody>
        </p:sp>
        <p:sp>
          <p:nvSpPr>
            <p:cNvPr id="63" name="Shape 30">
              <a:extLst>
                <a:ext uri="{FF2B5EF4-FFF2-40B4-BE49-F238E27FC236}">
                  <a16:creationId xmlns:a16="http://schemas.microsoft.com/office/drawing/2014/main" id="{55B3355C-2F18-B480-AB5C-98C326CE82AD}"/>
                </a:ext>
              </a:extLst>
            </p:cNvPr>
            <p:cNvSpPr/>
            <p:nvPr/>
          </p:nvSpPr>
          <p:spPr>
            <a:xfrm>
              <a:off x="14046771" y="5803392"/>
              <a:ext cx="438912" cy="609600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0" name="Shape 31">
              <a:extLst>
                <a:ext uri="{FF2B5EF4-FFF2-40B4-BE49-F238E27FC236}">
                  <a16:creationId xmlns:a16="http://schemas.microsoft.com/office/drawing/2014/main" id="{998B747F-D984-93C0-45B9-12DFEC5124B7}"/>
                </a:ext>
              </a:extLst>
            </p:cNvPr>
            <p:cNvSpPr/>
            <p:nvPr/>
          </p:nvSpPr>
          <p:spPr>
            <a:xfrm>
              <a:off x="14583219" y="3169920"/>
              <a:ext cx="4194048" cy="1097280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1" name="Text 32">
              <a:extLst>
                <a:ext uri="{FF2B5EF4-FFF2-40B4-BE49-F238E27FC236}">
                  <a16:creationId xmlns:a16="http://schemas.microsoft.com/office/drawing/2014/main" id="{52E7D2F5-17A3-D69F-ECEE-02F5B201F1F4}"/>
                </a:ext>
              </a:extLst>
            </p:cNvPr>
            <p:cNvSpPr/>
            <p:nvPr/>
          </p:nvSpPr>
          <p:spPr>
            <a:xfrm>
              <a:off x="14583219" y="3169920"/>
              <a:ext cx="4194048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9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OUTCOMES</a:t>
              </a:r>
              <a:endParaRPr lang="en-US" sz="2933" dirty="0"/>
            </a:p>
          </p:txBody>
        </p:sp>
        <p:sp>
          <p:nvSpPr>
            <p:cNvPr id="1602" name="Shape 33">
              <a:extLst>
                <a:ext uri="{FF2B5EF4-FFF2-40B4-BE49-F238E27FC236}">
                  <a16:creationId xmlns:a16="http://schemas.microsoft.com/office/drawing/2014/main" id="{B243063E-8A39-484A-C9F5-43C3AC4852A3}"/>
                </a:ext>
              </a:extLst>
            </p:cNvPr>
            <p:cNvSpPr/>
            <p:nvPr/>
          </p:nvSpPr>
          <p:spPr>
            <a:xfrm>
              <a:off x="14583219" y="4267200"/>
              <a:ext cx="4194048" cy="59740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603" name="Image 12" descr="preencoded.png">
              <a:extLst>
                <a:ext uri="{FF2B5EF4-FFF2-40B4-BE49-F238E27FC236}">
                  <a16:creationId xmlns:a16="http://schemas.microsoft.com/office/drawing/2014/main" id="{0F46F5C8-81A7-6035-0B00-B496B7BD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7059" y="4535424"/>
              <a:ext cx="536448" cy="536448"/>
            </a:xfrm>
            <a:prstGeom prst="rect">
              <a:avLst/>
            </a:prstGeom>
          </p:spPr>
        </p:pic>
        <p:sp>
          <p:nvSpPr>
            <p:cNvPr id="1604" name="Text 34">
              <a:extLst>
                <a:ext uri="{FF2B5EF4-FFF2-40B4-BE49-F238E27FC236}">
                  <a16:creationId xmlns:a16="http://schemas.microsoft.com/office/drawing/2014/main" id="{460330F9-D5E3-C5BF-067A-0BECA43B11C9}"/>
                </a:ext>
              </a:extLst>
            </p:cNvPr>
            <p:cNvSpPr/>
            <p:nvPr/>
          </p:nvSpPr>
          <p:spPr>
            <a:xfrm>
              <a:off x="15509811" y="443788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Behavior change</a:t>
              </a:r>
              <a:endParaRPr lang="en-US" sz="2400" dirty="0"/>
            </a:p>
          </p:txBody>
        </p:sp>
        <p:pic>
          <p:nvPicPr>
            <p:cNvPr id="1605" name="Image 13" descr="preencoded.png">
              <a:extLst>
                <a:ext uri="{FF2B5EF4-FFF2-40B4-BE49-F238E27FC236}">
                  <a16:creationId xmlns:a16="http://schemas.microsoft.com/office/drawing/2014/main" id="{9F9D56F1-931A-623D-C7CA-9D49572D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7059" y="5876544"/>
              <a:ext cx="536448" cy="536448"/>
            </a:xfrm>
            <a:prstGeom prst="rect">
              <a:avLst/>
            </a:prstGeom>
          </p:spPr>
        </p:pic>
        <p:sp>
          <p:nvSpPr>
            <p:cNvPr id="1606" name="Text 35">
              <a:extLst>
                <a:ext uri="{FF2B5EF4-FFF2-40B4-BE49-F238E27FC236}">
                  <a16:creationId xmlns:a16="http://schemas.microsoft.com/office/drawing/2014/main" id="{48E9299F-039B-A450-BEF6-4057B4B4E19F}"/>
                </a:ext>
              </a:extLst>
            </p:cNvPr>
            <p:cNvSpPr/>
            <p:nvPr/>
          </p:nvSpPr>
          <p:spPr>
            <a:xfrm>
              <a:off x="15509811" y="577900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Policy adoption</a:t>
              </a:r>
              <a:endParaRPr lang="en-US" sz="2400" dirty="0"/>
            </a:p>
          </p:txBody>
        </p:sp>
        <p:pic>
          <p:nvPicPr>
            <p:cNvPr id="1607" name="Image 14" descr="preencoded.png">
              <a:extLst>
                <a:ext uri="{FF2B5EF4-FFF2-40B4-BE49-F238E27FC236}">
                  <a16:creationId xmlns:a16="http://schemas.microsoft.com/office/drawing/2014/main" id="{9EFCB6A7-62E0-C25D-5F3E-5C82F34B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27059" y="7217664"/>
              <a:ext cx="536448" cy="536448"/>
            </a:xfrm>
            <a:prstGeom prst="rect">
              <a:avLst/>
            </a:prstGeom>
          </p:spPr>
        </p:pic>
        <p:sp>
          <p:nvSpPr>
            <p:cNvPr id="1608" name="Text 36">
              <a:extLst>
                <a:ext uri="{FF2B5EF4-FFF2-40B4-BE49-F238E27FC236}">
                  <a16:creationId xmlns:a16="http://schemas.microsoft.com/office/drawing/2014/main" id="{4C4AAF19-E2A9-B7D9-BB31-238D6D380E69}"/>
                </a:ext>
              </a:extLst>
            </p:cNvPr>
            <p:cNvSpPr/>
            <p:nvPr/>
          </p:nvSpPr>
          <p:spPr>
            <a:xfrm>
              <a:off x="15509811" y="712012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Improved services</a:t>
              </a:r>
              <a:endParaRPr lang="en-US" sz="2400" dirty="0"/>
            </a:p>
          </p:txBody>
        </p:sp>
        <p:sp>
          <p:nvSpPr>
            <p:cNvPr id="1609" name="Shape 37">
              <a:extLst>
                <a:ext uri="{FF2B5EF4-FFF2-40B4-BE49-F238E27FC236}">
                  <a16:creationId xmlns:a16="http://schemas.microsoft.com/office/drawing/2014/main" id="{33111D61-8014-F86D-FFE0-B8CD282BC244}"/>
                </a:ext>
              </a:extLst>
            </p:cNvPr>
            <p:cNvSpPr/>
            <p:nvPr/>
          </p:nvSpPr>
          <p:spPr>
            <a:xfrm>
              <a:off x="18679731" y="5803392"/>
              <a:ext cx="438912" cy="609600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0" name="Shape 38">
              <a:extLst>
                <a:ext uri="{FF2B5EF4-FFF2-40B4-BE49-F238E27FC236}">
                  <a16:creationId xmlns:a16="http://schemas.microsoft.com/office/drawing/2014/main" id="{EBFC07E9-F733-FE5F-5262-78622223F6EF}"/>
                </a:ext>
              </a:extLst>
            </p:cNvPr>
            <p:cNvSpPr/>
            <p:nvPr/>
          </p:nvSpPr>
          <p:spPr>
            <a:xfrm>
              <a:off x="19216179" y="3169920"/>
              <a:ext cx="4194048" cy="1097280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1" name="Text 39">
              <a:extLst>
                <a:ext uri="{FF2B5EF4-FFF2-40B4-BE49-F238E27FC236}">
                  <a16:creationId xmlns:a16="http://schemas.microsoft.com/office/drawing/2014/main" id="{EE6F1116-B1AD-8CD1-872A-13D3C7AAD6BF}"/>
                </a:ext>
              </a:extLst>
            </p:cNvPr>
            <p:cNvSpPr/>
            <p:nvPr/>
          </p:nvSpPr>
          <p:spPr>
            <a:xfrm>
              <a:off x="19216179" y="3169920"/>
              <a:ext cx="4194048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9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IMPACT</a:t>
              </a:r>
              <a:endParaRPr lang="en-US" sz="2933" dirty="0"/>
            </a:p>
          </p:txBody>
        </p:sp>
        <p:sp>
          <p:nvSpPr>
            <p:cNvPr id="1612" name="Shape 40">
              <a:extLst>
                <a:ext uri="{FF2B5EF4-FFF2-40B4-BE49-F238E27FC236}">
                  <a16:creationId xmlns:a16="http://schemas.microsoft.com/office/drawing/2014/main" id="{8F58906E-2AE7-C2BE-C36F-05AF69332B96}"/>
                </a:ext>
              </a:extLst>
            </p:cNvPr>
            <p:cNvSpPr/>
            <p:nvPr/>
          </p:nvSpPr>
          <p:spPr>
            <a:xfrm>
              <a:off x="19216179" y="4267200"/>
              <a:ext cx="4194048" cy="597408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613" name="Image 15" descr="preencoded.png">
              <a:extLst>
                <a:ext uri="{FF2B5EF4-FFF2-40B4-BE49-F238E27FC236}">
                  <a16:creationId xmlns:a16="http://schemas.microsoft.com/office/drawing/2014/main" id="{59EC3CF2-2F0A-6503-3A6F-9603CF1B0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0019" y="4535424"/>
              <a:ext cx="536448" cy="536448"/>
            </a:xfrm>
            <a:prstGeom prst="rect">
              <a:avLst/>
            </a:prstGeom>
          </p:spPr>
        </p:pic>
        <p:sp>
          <p:nvSpPr>
            <p:cNvPr id="1614" name="Text 41">
              <a:extLst>
                <a:ext uri="{FF2B5EF4-FFF2-40B4-BE49-F238E27FC236}">
                  <a16:creationId xmlns:a16="http://schemas.microsoft.com/office/drawing/2014/main" id="{1A9AA38B-5832-0A9B-8048-342A8AAF033C}"/>
                </a:ext>
              </a:extLst>
            </p:cNvPr>
            <p:cNvSpPr/>
            <p:nvPr/>
          </p:nvSpPr>
          <p:spPr>
            <a:xfrm>
              <a:off x="20142771" y="443788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Population health</a:t>
              </a:r>
              <a:endParaRPr lang="en-US" sz="2400" dirty="0"/>
            </a:p>
          </p:txBody>
        </p:sp>
        <p:pic>
          <p:nvPicPr>
            <p:cNvPr id="1615" name="Image 16" descr="preencoded.png">
              <a:extLst>
                <a:ext uri="{FF2B5EF4-FFF2-40B4-BE49-F238E27FC236}">
                  <a16:creationId xmlns:a16="http://schemas.microsoft.com/office/drawing/2014/main" id="{8B1390D5-F92A-1474-4CFB-B0367748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0019" y="5876544"/>
              <a:ext cx="536448" cy="536448"/>
            </a:xfrm>
            <a:prstGeom prst="rect">
              <a:avLst/>
            </a:prstGeom>
          </p:spPr>
        </p:pic>
        <p:sp>
          <p:nvSpPr>
            <p:cNvPr id="1616" name="Text 42">
              <a:extLst>
                <a:ext uri="{FF2B5EF4-FFF2-40B4-BE49-F238E27FC236}">
                  <a16:creationId xmlns:a16="http://schemas.microsoft.com/office/drawing/2014/main" id="{BDF5A504-4993-D824-7127-95511FA328E8}"/>
                </a:ext>
              </a:extLst>
            </p:cNvPr>
            <p:cNvSpPr/>
            <p:nvPr/>
          </p:nvSpPr>
          <p:spPr>
            <a:xfrm>
              <a:off x="20142771" y="577900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Equity gains</a:t>
              </a:r>
              <a:endParaRPr lang="en-US" sz="2400" dirty="0"/>
            </a:p>
          </p:txBody>
        </p:sp>
        <p:pic>
          <p:nvPicPr>
            <p:cNvPr id="1617" name="Image 17" descr="preencoded.png">
              <a:extLst>
                <a:ext uri="{FF2B5EF4-FFF2-40B4-BE49-F238E27FC236}">
                  <a16:creationId xmlns:a16="http://schemas.microsoft.com/office/drawing/2014/main" id="{5BD4AC01-A9E9-8D6B-05F0-F8FCFB654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0019" y="7217664"/>
              <a:ext cx="536448" cy="536448"/>
            </a:xfrm>
            <a:prstGeom prst="rect">
              <a:avLst/>
            </a:prstGeom>
          </p:spPr>
        </p:pic>
        <p:sp>
          <p:nvSpPr>
            <p:cNvPr id="1618" name="Text 43">
              <a:extLst>
                <a:ext uri="{FF2B5EF4-FFF2-40B4-BE49-F238E27FC236}">
                  <a16:creationId xmlns:a16="http://schemas.microsoft.com/office/drawing/2014/main" id="{E307944C-3D8A-78AA-DA65-75674FD3A159}"/>
                </a:ext>
              </a:extLst>
            </p:cNvPr>
            <p:cNvSpPr/>
            <p:nvPr/>
          </p:nvSpPr>
          <p:spPr>
            <a:xfrm>
              <a:off x="20142771" y="7120128"/>
              <a:ext cx="3072384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Systemic change</a:t>
              </a:r>
              <a:endParaRPr lang="en-US" sz="2400" dirty="0"/>
            </a:p>
          </p:txBody>
        </p:sp>
        <p:sp>
          <p:nvSpPr>
            <p:cNvPr id="1619" name="Text 44">
              <a:extLst>
                <a:ext uri="{FF2B5EF4-FFF2-40B4-BE49-F238E27FC236}">
                  <a16:creationId xmlns:a16="http://schemas.microsoft.com/office/drawing/2014/main" id="{FE805035-C97B-A295-581E-84313DF769B3}"/>
                </a:ext>
              </a:extLst>
            </p:cNvPr>
            <p:cNvSpPr/>
            <p:nvPr/>
          </p:nvSpPr>
          <p:spPr>
            <a:xfrm>
              <a:off x="684339" y="10436352"/>
              <a:ext cx="23018496" cy="1511808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 wrap="square" rtlCol="0" anchor="ctr"/>
            <a:lstStyle/>
            <a:p>
              <a:r>
                <a:rPr lang="en-US" sz="29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 of Change goes further: it explains WHY each step will lead to the next — the 'if-then' reasoning underlying your logic model.</a:t>
              </a:r>
              <a:endParaRPr lang="en-US" sz="2933" dirty="0"/>
            </a:p>
          </p:txBody>
        </p:sp>
        <p:sp>
          <p:nvSpPr>
            <p:cNvPr id="1620" name="Text 45">
              <a:extLst>
                <a:ext uri="{FF2B5EF4-FFF2-40B4-BE49-F238E27FC236}">
                  <a16:creationId xmlns:a16="http://schemas.microsoft.com/office/drawing/2014/main" id="{29D836C0-E345-6713-CD73-FD66601945D2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Funnell &amp; Rogers (2011). Purposeful Program Theory. Jossey-Bass.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99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64B2E50C-51F0-C56C-6937-7371197F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E350B1C3-AF8D-3AFF-74D2-9CDFA08023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B54313D9-0E75-8BA8-F29D-3DE1CB72D0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15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7A5A973C-4313-F78D-EEE4-AEF17EB4A6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KNOWLEDGE CHECK</a:t>
            </a: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CDE618D5-5C96-D333-C106-639F7520986B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15AB1570-09B8-90B3-3F32-5B673F5949E1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305FA-E8FF-52CA-351F-95ADCBC846AA}"/>
              </a:ext>
            </a:extLst>
          </p:cNvPr>
          <p:cNvGrpSpPr/>
          <p:nvPr/>
        </p:nvGrpSpPr>
        <p:grpSpPr>
          <a:xfrm>
            <a:off x="976947" y="2072640"/>
            <a:ext cx="22433280" cy="10533888"/>
            <a:chOff x="976947" y="2072640"/>
            <a:chExt cx="22433280" cy="10533888"/>
          </a:xfrm>
        </p:grpSpPr>
        <p:sp>
          <p:nvSpPr>
            <p:cNvPr id="3" name="Shape 2">
              <a:extLst>
                <a:ext uri="{FF2B5EF4-FFF2-40B4-BE49-F238E27FC236}">
                  <a16:creationId xmlns:a16="http://schemas.microsoft.com/office/drawing/2014/main" id="{556EA278-A8DB-9A79-4133-2EA3717CB1E9}"/>
                </a:ext>
              </a:extLst>
            </p:cNvPr>
            <p:cNvSpPr/>
            <p:nvPr/>
          </p:nvSpPr>
          <p:spPr>
            <a:xfrm>
              <a:off x="976947" y="2072640"/>
              <a:ext cx="22433280" cy="25603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" name="Text 3">
              <a:extLst>
                <a:ext uri="{FF2B5EF4-FFF2-40B4-BE49-F238E27FC236}">
                  <a16:creationId xmlns:a16="http://schemas.microsoft.com/office/drawing/2014/main" id="{84DAA449-D291-25C5-A421-34F912F79287}"/>
                </a:ext>
              </a:extLst>
            </p:cNvPr>
            <p:cNvSpPr/>
            <p:nvPr/>
          </p:nvSpPr>
          <p:spPr>
            <a:xfrm>
              <a:off x="1342707" y="2072640"/>
              <a:ext cx="21701760" cy="2560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7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 a research proposal using the NIH Specific Aims model, what is the PRIMARY purpose of the 'hook' paragraph?</a:t>
              </a:r>
              <a:endParaRPr lang="en-US" sz="3733" dirty="0"/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34E1D0BD-22B6-1221-8F87-BC5D0BFB76F4}"/>
                </a:ext>
              </a:extLst>
            </p:cNvPr>
            <p:cNvSpPr/>
            <p:nvPr/>
          </p:nvSpPr>
          <p:spPr>
            <a:xfrm>
              <a:off x="976947" y="5120640"/>
              <a:ext cx="10850880" cy="2194560"/>
            </a:xfrm>
            <a:prstGeom prst="rect">
              <a:avLst/>
            </a:prstGeom>
            <a:solidFill>
              <a:srgbClr val="002060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B42F6100-00B6-7B00-045A-51973C8B5C45}"/>
                </a:ext>
              </a:extLst>
            </p:cNvPr>
            <p:cNvSpPr/>
            <p:nvPr/>
          </p:nvSpPr>
          <p:spPr>
            <a:xfrm>
              <a:off x="976947" y="5120640"/>
              <a:ext cx="1341120" cy="2194560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Text 6">
              <a:extLst>
                <a:ext uri="{FF2B5EF4-FFF2-40B4-BE49-F238E27FC236}">
                  <a16:creationId xmlns:a16="http://schemas.microsoft.com/office/drawing/2014/main" id="{1BA526C0-FB1A-18C0-B548-C9FCE8215AB4}"/>
                </a:ext>
              </a:extLst>
            </p:cNvPr>
            <p:cNvSpPr/>
            <p:nvPr/>
          </p:nvSpPr>
          <p:spPr>
            <a:xfrm>
              <a:off x="976947" y="5120640"/>
              <a:ext cx="134112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42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</a:t>
              </a:r>
              <a:endParaRPr lang="en-US" sz="4267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DD5AF826-EF92-D323-6EF5-C6DE4F7704C1}"/>
                </a:ext>
              </a:extLst>
            </p:cNvPr>
            <p:cNvSpPr/>
            <p:nvPr/>
          </p:nvSpPr>
          <p:spPr>
            <a:xfrm>
              <a:off x="2561907" y="5120640"/>
              <a:ext cx="902208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0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 list all co-investigators and their qualifications</a:t>
              </a:r>
              <a:endParaRPr lang="en-US" sz="3067" dirty="0"/>
            </a:p>
          </p:txBody>
        </p:sp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500C79F6-6CE0-7B5E-6237-9627DB022012}"/>
                </a:ext>
              </a:extLst>
            </p:cNvPr>
            <p:cNvSpPr/>
            <p:nvPr/>
          </p:nvSpPr>
          <p:spPr>
            <a:xfrm>
              <a:off x="12437427" y="5120640"/>
              <a:ext cx="10850880" cy="2194560"/>
            </a:xfrm>
            <a:prstGeom prst="rect">
              <a:avLst/>
            </a:prstGeom>
            <a:solidFill>
              <a:srgbClr val="002060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6F4B03CF-A637-E2DB-C10F-B2B25BE84190}"/>
                </a:ext>
              </a:extLst>
            </p:cNvPr>
            <p:cNvSpPr/>
            <p:nvPr/>
          </p:nvSpPr>
          <p:spPr>
            <a:xfrm>
              <a:off x="12437427" y="5120640"/>
              <a:ext cx="1341120" cy="2194560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40082E5E-AA0B-37BD-084D-BD933752E290}"/>
                </a:ext>
              </a:extLst>
            </p:cNvPr>
            <p:cNvSpPr/>
            <p:nvPr/>
          </p:nvSpPr>
          <p:spPr>
            <a:xfrm>
              <a:off x="12437427" y="5120640"/>
              <a:ext cx="134112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42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</a:t>
              </a:r>
              <a:endParaRPr lang="en-US" sz="4267" dirty="0"/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28A96CFF-41FF-2934-1E50-4DCB64CFA736}"/>
                </a:ext>
              </a:extLst>
            </p:cNvPr>
            <p:cNvSpPr/>
            <p:nvPr/>
          </p:nvSpPr>
          <p:spPr>
            <a:xfrm>
              <a:off x="14022387" y="5120640"/>
              <a:ext cx="902208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0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 describe the methodology and statistical approach</a:t>
              </a:r>
              <a:endParaRPr lang="en-US" sz="3067" dirty="0"/>
            </a:p>
          </p:txBody>
        </p:sp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52BCDBC8-06FD-7501-C090-5AB4644A0297}"/>
                </a:ext>
              </a:extLst>
            </p:cNvPr>
            <p:cNvSpPr/>
            <p:nvPr/>
          </p:nvSpPr>
          <p:spPr>
            <a:xfrm>
              <a:off x="976947" y="7802880"/>
              <a:ext cx="10850880" cy="2194560"/>
            </a:xfrm>
            <a:prstGeom prst="rect">
              <a:avLst/>
            </a:prstGeom>
            <a:solidFill>
              <a:srgbClr val="002060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6F7E4C7A-6680-9B27-ADFF-AA32F56A7DC6}"/>
                </a:ext>
              </a:extLst>
            </p:cNvPr>
            <p:cNvSpPr/>
            <p:nvPr/>
          </p:nvSpPr>
          <p:spPr>
            <a:xfrm>
              <a:off x="976947" y="7802880"/>
              <a:ext cx="1341120" cy="2194560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" name="Text 14">
              <a:extLst>
                <a:ext uri="{FF2B5EF4-FFF2-40B4-BE49-F238E27FC236}">
                  <a16:creationId xmlns:a16="http://schemas.microsoft.com/office/drawing/2014/main" id="{F3D6D642-D362-2D26-1A09-8B5BE0659191}"/>
                </a:ext>
              </a:extLst>
            </p:cNvPr>
            <p:cNvSpPr/>
            <p:nvPr/>
          </p:nvSpPr>
          <p:spPr>
            <a:xfrm>
              <a:off x="976947" y="7802880"/>
              <a:ext cx="134112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42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</a:t>
              </a:r>
              <a:endParaRPr lang="en-US" sz="4267" dirty="0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94AC5369-041B-D9A4-FBFE-6B244DF490F8}"/>
                </a:ext>
              </a:extLst>
            </p:cNvPr>
            <p:cNvSpPr/>
            <p:nvPr/>
          </p:nvSpPr>
          <p:spPr>
            <a:xfrm>
              <a:off x="2561907" y="7802880"/>
              <a:ext cx="9022080" cy="2194560"/>
            </a:xfrm>
            <a:prstGeom prst="rect">
              <a:avLst/>
            </a:prstGeom>
            <a:solidFill>
              <a:srgbClr val="002060"/>
            </a:solidFill>
            <a:ln/>
          </p:spPr>
          <p:txBody>
            <a:bodyPr wrap="square" lIns="0" tIns="0" rIns="0" bIns="0" rtlCol="0" anchor="ctr"/>
            <a:lstStyle/>
            <a:p>
              <a:r>
                <a:rPr lang="en-US" sz="30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 establish the significance and urgency of the research problem</a:t>
              </a:r>
              <a:endParaRPr lang="en-US" sz="3067" dirty="0"/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55AE9724-7E63-8F59-24F0-BED3D6B63EE3}"/>
                </a:ext>
              </a:extLst>
            </p:cNvPr>
            <p:cNvSpPr/>
            <p:nvPr/>
          </p:nvSpPr>
          <p:spPr>
            <a:xfrm>
              <a:off x="12437427" y="7802880"/>
              <a:ext cx="10850880" cy="2194560"/>
            </a:xfrm>
            <a:prstGeom prst="rect">
              <a:avLst/>
            </a:prstGeom>
            <a:solidFill>
              <a:srgbClr val="2A3A5A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Shape 17">
              <a:extLst>
                <a:ext uri="{FF2B5EF4-FFF2-40B4-BE49-F238E27FC236}">
                  <a16:creationId xmlns:a16="http://schemas.microsoft.com/office/drawing/2014/main" id="{D7BC72BE-7192-64C4-D1F8-0C580BD56394}"/>
                </a:ext>
              </a:extLst>
            </p:cNvPr>
            <p:cNvSpPr/>
            <p:nvPr/>
          </p:nvSpPr>
          <p:spPr>
            <a:xfrm>
              <a:off x="12437427" y="7802880"/>
              <a:ext cx="1341120" cy="2194560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0" name="Text 18">
              <a:extLst>
                <a:ext uri="{FF2B5EF4-FFF2-40B4-BE49-F238E27FC236}">
                  <a16:creationId xmlns:a16="http://schemas.microsoft.com/office/drawing/2014/main" id="{25E9C738-39CD-F41F-2D77-6E4FF3E138D7}"/>
                </a:ext>
              </a:extLst>
            </p:cNvPr>
            <p:cNvSpPr/>
            <p:nvPr/>
          </p:nvSpPr>
          <p:spPr>
            <a:xfrm>
              <a:off x="12437427" y="7802880"/>
              <a:ext cx="1341120" cy="21945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42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</a:t>
              </a:r>
              <a:endParaRPr lang="en-US" sz="4267" dirty="0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40C1C8C6-95CE-8652-6DFC-8128CF8096EB}"/>
                </a:ext>
              </a:extLst>
            </p:cNvPr>
            <p:cNvSpPr/>
            <p:nvPr/>
          </p:nvSpPr>
          <p:spPr>
            <a:xfrm>
              <a:off x="14022387" y="7802880"/>
              <a:ext cx="9022080" cy="2194560"/>
            </a:xfrm>
            <a:prstGeom prst="rect">
              <a:avLst/>
            </a:prstGeom>
            <a:solidFill>
              <a:srgbClr val="002060"/>
            </a:solidFill>
            <a:ln/>
          </p:spPr>
          <p:txBody>
            <a:bodyPr wrap="square" lIns="0" tIns="0" rIns="0" bIns="0" rtlCol="0" anchor="ctr"/>
            <a:lstStyle/>
            <a:p>
              <a:r>
                <a:rPr lang="en-US" sz="30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 summarize all prior publications by the research team</a:t>
              </a:r>
              <a:endParaRPr lang="en-US" sz="3067" dirty="0"/>
            </a:p>
          </p:txBody>
        </p:sp>
        <p:sp>
          <p:nvSpPr>
            <p:cNvPr id="22" name="Shape 20">
              <a:extLst>
                <a:ext uri="{FF2B5EF4-FFF2-40B4-BE49-F238E27FC236}">
                  <a16:creationId xmlns:a16="http://schemas.microsoft.com/office/drawing/2014/main" id="{1AAEE841-6AFA-4A21-FD1D-FEF7D313DCE8}"/>
                </a:ext>
              </a:extLst>
            </p:cNvPr>
            <p:cNvSpPr/>
            <p:nvPr/>
          </p:nvSpPr>
          <p:spPr>
            <a:xfrm>
              <a:off x="976947" y="10607040"/>
              <a:ext cx="22433280" cy="1999488"/>
            </a:xfrm>
            <a:prstGeom prst="rect">
              <a:avLst/>
            </a:prstGeom>
            <a:solidFill>
              <a:srgbClr val="7030A0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3" name="Shape 21">
              <a:extLst>
                <a:ext uri="{FF2B5EF4-FFF2-40B4-BE49-F238E27FC236}">
                  <a16:creationId xmlns:a16="http://schemas.microsoft.com/office/drawing/2014/main" id="{790BF3D2-5497-A1A5-98C1-9C3F23430586}"/>
                </a:ext>
              </a:extLst>
            </p:cNvPr>
            <p:cNvSpPr/>
            <p:nvPr/>
          </p:nvSpPr>
          <p:spPr>
            <a:xfrm>
              <a:off x="976947" y="10607040"/>
              <a:ext cx="170688" cy="1999488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4" name="Text 22">
              <a:extLst>
                <a:ext uri="{FF2B5EF4-FFF2-40B4-BE49-F238E27FC236}">
                  <a16:creationId xmlns:a16="http://schemas.microsoft.com/office/drawing/2014/main" id="{1FC3BF34-3A05-DBD6-F7CA-41D1BB44854E}"/>
                </a:ext>
              </a:extLst>
            </p:cNvPr>
            <p:cNvSpPr/>
            <p:nvPr/>
          </p:nvSpPr>
          <p:spPr>
            <a:xfrm>
              <a:off x="1342707" y="10607040"/>
              <a:ext cx="21701760" cy="1999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dirty="0">
                  <a:solidFill>
                    <a:srgbClr val="F0C04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✓  Answer: C  |  The hook paragraph establishes the problem's significance, burden, and timeliness — compelling reviewers to continue reading. It is not about methodology or team credentials.</a:t>
              </a:r>
              <a:endParaRPr lang="en-US" sz="2933" dirty="0"/>
            </a:p>
          </p:txBody>
        </p:sp>
      </p:grpSp>
    </p:spTree>
    <p:extLst>
      <p:ext uri="{BB962C8B-B14F-4D97-AF65-F5344CB8AC3E}">
        <p14:creationId xmlns:p14="http://schemas.microsoft.com/office/powerpoint/2010/main" val="101818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>
          <a:extLst>
            <a:ext uri="{FF2B5EF4-FFF2-40B4-BE49-F238E27FC236}">
              <a16:creationId xmlns:a16="http://schemas.microsoft.com/office/drawing/2014/main" id="{C7A685E2-6FBD-74B4-5082-D0A5248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0">
            <a:extLst>
              <a:ext uri="{FF2B5EF4-FFF2-40B4-BE49-F238E27FC236}">
                <a16:creationId xmlns:a16="http://schemas.microsoft.com/office/drawing/2014/main" id="{B87D4F45-A6CD-6AE3-9507-7DEF4EC185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8"/>
            <a:ext cx="24384001" cy="137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>
            <a:extLst>
              <a:ext uri="{FF2B5EF4-FFF2-40B4-BE49-F238E27FC236}">
                <a16:creationId xmlns:a16="http://schemas.microsoft.com/office/drawing/2014/main" id="{2CD71BDE-BC88-3813-8C11-CE775248DF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24512" y="-2469693"/>
            <a:ext cx="13736279" cy="188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>
            <a:extLst>
              <a:ext uri="{FF2B5EF4-FFF2-40B4-BE49-F238E27FC236}">
                <a16:creationId xmlns:a16="http://schemas.microsoft.com/office/drawing/2014/main" id="{88EF02A6-D2E0-E110-909E-052CC5C8562E}"/>
              </a:ext>
            </a:extLst>
          </p:cNvPr>
          <p:cNvSpPr/>
          <p:nvPr/>
        </p:nvSpPr>
        <p:spPr>
          <a:xfrm>
            <a:off x="-22265" y="13009067"/>
            <a:ext cx="24407852" cy="706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>
            <a:extLst>
              <a:ext uri="{FF2B5EF4-FFF2-40B4-BE49-F238E27FC236}">
                <a16:creationId xmlns:a16="http://schemas.microsoft.com/office/drawing/2014/main" id="{5377F3EB-81B9-0EA4-E1D0-8EC71528420A}"/>
              </a:ext>
            </a:extLst>
          </p:cNvPr>
          <p:cNvSpPr/>
          <p:nvPr/>
        </p:nvSpPr>
        <p:spPr>
          <a:xfrm>
            <a:off x="-22265" y="-21172"/>
            <a:ext cx="24407852" cy="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10">
            <a:extLst>
              <a:ext uri="{FF2B5EF4-FFF2-40B4-BE49-F238E27FC236}">
                <a16:creationId xmlns:a16="http://schemas.microsoft.com/office/drawing/2014/main" id="{0A38B94A-B64C-3CD1-51CC-813170E53D3F}"/>
              </a:ext>
            </a:extLst>
          </p:cNvPr>
          <p:cNvCxnSpPr/>
          <p:nvPr/>
        </p:nvCxnSpPr>
        <p:spPr>
          <a:xfrm rot="10800000">
            <a:off x="1214438" y="7779247"/>
            <a:ext cx="132517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10">
            <a:extLst>
              <a:ext uri="{FF2B5EF4-FFF2-40B4-BE49-F238E27FC236}">
                <a16:creationId xmlns:a16="http://schemas.microsoft.com/office/drawing/2014/main" id="{CDD2B00C-5C2B-4368-2372-F84E9D04ABC0}"/>
              </a:ext>
            </a:extLst>
          </p:cNvPr>
          <p:cNvSpPr txBox="1"/>
          <p:nvPr/>
        </p:nvSpPr>
        <p:spPr>
          <a:xfrm>
            <a:off x="1196096" y="8058739"/>
            <a:ext cx="1545966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92D050"/>
                </a:solidFill>
              </a:rPr>
              <a:t>Budgets, Work Plans &amp; Project Management</a:t>
            </a:r>
          </a:p>
        </p:txBody>
      </p:sp>
      <p:sp>
        <p:nvSpPr>
          <p:cNvPr id="382" name="Google Shape;382;p10">
            <a:extLst>
              <a:ext uri="{FF2B5EF4-FFF2-40B4-BE49-F238E27FC236}">
                <a16:creationId xmlns:a16="http://schemas.microsoft.com/office/drawing/2014/main" id="{981586DF-D527-0D89-71FE-48568F19832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www.aphrc.org </a:t>
            </a:r>
            <a:endParaRPr/>
          </a:p>
        </p:txBody>
      </p:sp>
      <p:sp>
        <p:nvSpPr>
          <p:cNvPr id="383" name="Google Shape;383;p10">
            <a:extLst>
              <a:ext uri="{FF2B5EF4-FFF2-40B4-BE49-F238E27FC236}">
                <a16:creationId xmlns:a16="http://schemas.microsoft.com/office/drawing/2014/main" id="{ED71E1DF-473E-B88F-9C85-D28B8302C4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84" name="Google Shape;384;p10">
            <a:extLst>
              <a:ext uri="{FF2B5EF4-FFF2-40B4-BE49-F238E27FC236}">
                <a16:creationId xmlns:a16="http://schemas.microsoft.com/office/drawing/2014/main" id="{657FC942-31FC-87CF-D576-4D0EF9ED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Transforming lives in Africa through research</a:t>
            </a:r>
            <a:endParaRPr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BB3C006E-FEE8-20BC-304E-36567A6B3566}"/>
              </a:ext>
            </a:extLst>
          </p:cNvPr>
          <p:cNvSpPr/>
          <p:nvPr/>
        </p:nvSpPr>
        <p:spPr>
          <a:xfrm>
            <a:off x="1214437" y="4665911"/>
            <a:ext cx="4570938" cy="2715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Module 4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3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F846D901-A8B9-F71E-9CDC-B3D9974B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5ACD95D3-6279-5E33-F70A-5DD7604CEF8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0F5CAF1B-4720-0373-BBEB-A530009540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17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89F82034-674E-0DFD-F68A-885B73079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Research Budget: Key Categories &amp; Common Pitfalls</a:t>
            </a: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5DA0BEF-A6B1-967D-D29C-5863E78F9B79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1635C0-B3FC-DB4A-80FF-3F8EF30F5E91}"/>
              </a:ext>
            </a:extLst>
          </p:cNvPr>
          <p:cNvGrpSpPr/>
          <p:nvPr/>
        </p:nvGrpSpPr>
        <p:grpSpPr>
          <a:xfrm>
            <a:off x="684339" y="1999488"/>
            <a:ext cx="23164800" cy="10850880"/>
            <a:chOff x="684339" y="1999488"/>
            <a:chExt cx="23164800" cy="10850880"/>
          </a:xfrm>
        </p:grpSpPr>
        <p:sp>
          <p:nvSpPr>
            <p:cNvPr id="3" name="Text 6">
              <a:extLst>
                <a:ext uri="{FF2B5EF4-FFF2-40B4-BE49-F238E27FC236}">
                  <a16:creationId xmlns:a16="http://schemas.microsoft.com/office/drawing/2014/main" id="{31419106-8BC9-A39A-1EBA-1586CB937639}"/>
                </a:ext>
              </a:extLst>
            </p:cNvPr>
            <p:cNvSpPr/>
            <p:nvPr/>
          </p:nvSpPr>
          <p:spPr>
            <a:xfrm>
              <a:off x="684339" y="1999488"/>
              <a:ext cx="2301849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i="1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budget is not just numbers — it is a narrative of your implementation logic.</a:t>
              </a:r>
              <a:endParaRPr lang="en-US" sz="2933" dirty="0"/>
            </a:p>
          </p:txBody>
        </p:sp>
        <p:sp>
          <p:nvSpPr>
            <p:cNvPr id="4" name="Shape 7">
              <a:extLst>
                <a:ext uri="{FF2B5EF4-FFF2-40B4-BE49-F238E27FC236}">
                  <a16:creationId xmlns:a16="http://schemas.microsoft.com/office/drawing/2014/main" id="{C3E7F422-1DF0-8D9B-E6AA-A3220B3368EB}"/>
                </a:ext>
              </a:extLst>
            </p:cNvPr>
            <p:cNvSpPr/>
            <p:nvPr/>
          </p:nvSpPr>
          <p:spPr>
            <a:xfrm>
              <a:off x="684339" y="3121152"/>
              <a:ext cx="23018496" cy="14142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" name="Shape 8">
              <a:extLst>
                <a:ext uri="{FF2B5EF4-FFF2-40B4-BE49-F238E27FC236}">
                  <a16:creationId xmlns:a16="http://schemas.microsoft.com/office/drawing/2014/main" id="{EDA81B64-5E1F-F401-CD69-F88E251BBF40}"/>
                </a:ext>
              </a:extLst>
            </p:cNvPr>
            <p:cNvSpPr/>
            <p:nvPr/>
          </p:nvSpPr>
          <p:spPr>
            <a:xfrm>
              <a:off x="684339" y="3121152"/>
              <a:ext cx="3950208" cy="141427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Text 9">
              <a:extLst>
                <a:ext uri="{FF2B5EF4-FFF2-40B4-BE49-F238E27FC236}">
                  <a16:creationId xmlns:a16="http://schemas.microsoft.com/office/drawing/2014/main" id="{D68602F4-0B80-6F8F-E130-CE55B6265402}"/>
                </a:ext>
              </a:extLst>
            </p:cNvPr>
            <p:cNvSpPr/>
            <p:nvPr/>
          </p:nvSpPr>
          <p:spPr>
            <a:xfrm>
              <a:off x="684339" y="3121152"/>
              <a:ext cx="395020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Personnel</a:t>
              </a:r>
              <a:endParaRPr lang="en-US" sz="2800" dirty="0"/>
            </a:p>
          </p:txBody>
        </p:sp>
        <p:sp>
          <p:nvSpPr>
            <p:cNvPr id="7" name="Text 10">
              <a:extLst>
                <a:ext uri="{FF2B5EF4-FFF2-40B4-BE49-F238E27FC236}">
                  <a16:creationId xmlns:a16="http://schemas.microsoft.com/office/drawing/2014/main" id="{7C8F6FC5-835B-EC10-594E-585F17C444F2}"/>
                </a:ext>
              </a:extLst>
            </p:cNvPr>
            <p:cNvSpPr/>
            <p:nvPr/>
          </p:nvSpPr>
          <p:spPr>
            <a:xfrm>
              <a:off x="4927155" y="3121152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PI/Co-I salaries (% effort), research assistants, data managers, statisticians</a:t>
              </a:r>
              <a:endParaRPr lang="en-US" sz="2533" dirty="0"/>
            </a:p>
          </p:txBody>
        </p:sp>
        <p:sp>
          <p:nvSpPr>
            <p:cNvPr id="9" name="Shape 11">
              <a:extLst>
                <a:ext uri="{FF2B5EF4-FFF2-40B4-BE49-F238E27FC236}">
                  <a16:creationId xmlns:a16="http://schemas.microsoft.com/office/drawing/2014/main" id="{922B9C5C-6C45-E835-3BCC-B70794D97930}"/>
                </a:ext>
              </a:extLst>
            </p:cNvPr>
            <p:cNvSpPr/>
            <p:nvPr/>
          </p:nvSpPr>
          <p:spPr>
            <a:xfrm>
              <a:off x="16338867" y="3121152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0" name="Text 12">
              <a:extLst>
                <a:ext uri="{FF2B5EF4-FFF2-40B4-BE49-F238E27FC236}">
                  <a16:creationId xmlns:a16="http://schemas.microsoft.com/office/drawing/2014/main" id="{2C00AFA6-82FD-CA92-C484-36A36EC41000}"/>
                </a:ext>
              </a:extLst>
            </p:cNvPr>
            <p:cNvSpPr/>
            <p:nvPr/>
          </p:nvSpPr>
          <p:spPr>
            <a:xfrm>
              <a:off x="16631475" y="3121152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Most funders cap PI salary recovery at 25–50% effort</a:t>
              </a:r>
              <a:endParaRPr lang="en-US" sz="2400" dirty="0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id="{4F7C8EF9-E84B-2AB1-7F02-9BAC9705507C}"/>
                </a:ext>
              </a:extLst>
            </p:cNvPr>
            <p:cNvSpPr/>
            <p:nvPr/>
          </p:nvSpPr>
          <p:spPr>
            <a:xfrm>
              <a:off x="684339" y="4657344"/>
              <a:ext cx="23018496" cy="141427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2" name="Shape 14">
              <a:extLst>
                <a:ext uri="{FF2B5EF4-FFF2-40B4-BE49-F238E27FC236}">
                  <a16:creationId xmlns:a16="http://schemas.microsoft.com/office/drawing/2014/main" id="{B309C7C9-F5C4-D0F8-B8A2-64AAF9B9EC3B}"/>
                </a:ext>
              </a:extLst>
            </p:cNvPr>
            <p:cNvSpPr/>
            <p:nvPr/>
          </p:nvSpPr>
          <p:spPr>
            <a:xfrm>
              <a:off x="684339" y="4657344"/>
              <a:ext cx="3950208" cy="1414272"/>
            </a:xfrm>
            <a:prstGeom prst="rect">
              <a:avLst/>
            </a:prstGeom>
            <a:solidFill>
              <a:schemeClr val="tx1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" name="Text 15">
              <a:extLst>
                <a:ext uri="{FF2B5EF4-FFF2-40B4-BE49-F238E27FC236}">
                  <a16:creationId xmlns:a16="http://schemas.microsoft.com/office/drawing/2014/main" id="{25CFBDFB-D32D-AE41-E280-273DF27B1C91}"/>
                </a:ext>
              </a:extLst>
            </p:cNvPr>
            <p:cNvSpPr/>
            <p:nvPr/>
          </p:nvSpPr>
          <p:spPr>
            <a:xfrm>
              <a:off x="684339" y="4657344"/>
              <a:ext cx="395020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Consultants</a:t>
              </a:r>
              <a:endParaRPr lang="en-US" sz="2800" dirty="0"/>
            </a:p>
          </p:txBody>
        </p:sp>
        <p:sp>
          <p:nvSpPr>
            <p:cNvPr id="14" name="Text 16">
              <a:extLst>
                <a:ext uri="{FF2B5EF4-FFF2-40B4-BE49-F238E27FC236}">
                  <a16:creationId xmlns:a16="http://schemas.microsoft.com/office/drawing/2014/main" id="{387A741D-A811-D9F5-B9A1-F6B6658AFE19}"/>
                </a:ext>
              </a:extLst>
            </p:cNvPr>
            <p:cNvSpPr/>
            <p:nvPr/>
          </p:nvSpPr>
          <p:spPr>
            <a:xfrm>
              <a:off x="4927155" y="4657344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External experts, qualitative analysts, translators, health economists</a:t>
              </a:r>
              <a:endParaRPr lang="en-US" sz="2533" dirty="0"/>
            </a:p>
          </p:txBody>
        </p:sp>
        <p:sp>
          <p:nvSpPr>
            <p:cNvPr id="15" name="Shape 17">
              <a:extLst>
                <a:ext uri="{FF2B5EF4-FFF2-40B4-BE49-F238E27FC236}">
                  <a16:creationId xmlns:a16="http://schemas.microsoft.com/office/drawing/2014/main" id="{E47C0F87-2F8E-39A3-B808-A6C49414CC6E}"/>
                </a:ext>
              </a:extLst>
            </p:cNvPr>
            <p:cNvSpPr/>
            <p:nvPr/>
          </p:nvSpPr>
          <p:spPr>
            <a:xfrm>
              <a:off x="16338867" y="4657344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" name="Text 18">
              <a:extLst>
                <a:ext uri="{FF2B5EF4-FFF2-40B4-BE49-F238E27FC236}">
                  <a16:creationId xmlns:a16="http://schemas.microsoft.com/office/drawing/2014/main" id="{D0C77A9A-8595-6F1A-C1FD-57AB644D7073}"/>
                </a:ext>
              </a:extLst>
            </p:cNvPr>
            <p:cNvSpPr/>
            <p:nvPr/>
          </p:nvSpPr>
          <p:spPr>
            <a:xfrm>
              <a:off x="16631475" y="4657344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Justify rates; use market benchmarks from GS pay scales</a:t>
              </a:r>
              <a:endParaRPr lang="en-US" sz="2400" dirty="0"/>
            </a:p>
          </p:txBody>
        </p:sp>
        <p:sp>
          <p:nvSpPr>
            <p:cNvPr id="17" name="Shape 19">
              <a:extLst>
                <a:ext uri="{FF2B5EF4-FFF2-40B4-BE49-F238E27FC236}">
                  <a16:creationId xmlns:a16="http://schemas.microsoft.com/office/drawing/2014/main" id="{1D805682-7DFA-521D-26DF-6C83D11D2530}"/>
                </a:ext>
              </a:extLst>
            </p:cNvPr>
            <p:cNvSpPr/>
            <p:nvPr/>
          </p:nvSpPr>
          <p:spPr>
            <a:xfrm>
              <a:off x="684339" y="6193536"/>
              <a:ext cx="23018496" cy="14142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8" name="Shape 20">
              <a:extLst>
                <a:ext uri="{FF2B5EF4-FFF2-40B4-BE49-F238E27FC236}">
                  <a16:creationId xmlns:a16="http://schemas.microsoft.com/office/drawing/2014/main" id="{B0CDC6AB-5B56-A7AB-677C-07D26F86CB5E}"/>
                </a:ext>
              </a:extLst>
            </p:cNvPr>
            <p:cNvSpPr/>
            <p:nvPr/>
          </p:nvSpPr>
          <p:spPr>
            <a:xfrm>
              <a:off x="684339" y="6193536"/>
              <a:ext cx="3950208" cy="141427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Text 21">
              <a:extLst>
                <a:ext uri="{FF2B5EF4-FFF2-40B4-BE49-F238E27FC236}">
                  <a16:creationId xmlns:a16="http://schemas.microsoft.com/office/drawing/2014/main" id="{6F96D5BC-5F27-97D9-44A8-5FE3F7AD5FC0}"/>
                </a:ext>
              </a:extLst>
            </p:cNvPr>
            <p:cNvSpPr/>
            <p:nvPr/>
          </p:nvSpPr>
          <p:spPr>
            <a:xfrm>
              <a:off x="684339" y="6193536"/>
              <a:ext cx="395020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Travel &amp; Field</a:t>
              </a:r>
              <a:endParaRPr lang="en-US" sz="2800" dirty="0"/>
            </a:p>
          </p:txBody>
        </p:sp>
        <p:sp>
          <p:nvSpPr>
            <p:cNvPr id="20" name="Text 22">
              <a:extLst>
                <a:ext uri="{FF2B5EF4-FFF2-40B4-BE49-F238E27FC236}">
                  <a16:creationId xmlns:a16="http://schemas.microsoft.com/office/drawing/2014/main" id="{319828FC-024A-FDAD-832E-5C7EA5E68DDA}"/>
                </a:ext>
              </a:extLst>
            </p:cNvPr>
            <p:cNvSpPr/>
            <p:nvPr/>
          </p:nvSpPr>
          <p:spPr>
            <a:xfrm>
              <a:off x="4927155" y="6193536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collection visits, dissemination, international conferences</a:t>
              </a:r>
              <a:endParaRPr lang="en-US" sz="2533" dirty="0"/>
            </a:p>
          </p:txBody>
        </p:sp>
        <p:sp>
          <p:nvSpPr>
            <p:cNvPr id="21" name="Shape 23">
              <a:extLst>
                <a:ext uri="{FF2B5EF4-FFF2-40B4-BE49-F238E27FC236}">
                  <a16:creationId xmlns:a16="http://schemas.microsoft.com/office/drawing/2014/main" id="{19576843-FE0C-4191-024C-DCAA2011278B}"/>
                </a:ext>
              </a:extLst>
            </p:cNvPr>
            <p:cNvSpPr/>
            <p:nvPr/>
          </p:nvSpPr>
          <p:spPr>
            <a:xfrm>
              <a:off x="16338867" y="6193536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2" name="Text 24">
              <a:extLst>
                <a:ext uri="{FF2B5EF4-FFF2-40B4-BE49-F238E27FC236}">
                  <a16:creationId xmlns:a16="http://schemas.microsoft.com/office/drawing/2014/main" id="{1DB44C6A-FA4D-D810-9FA8-4297E39BF3D6}"/>
                </a:ext>
              </a:extLst>
            </p:cNvPr>
            <p:cNvSpPr/>
            <p:nvPr/>
          </p:nvSpPr>
          <p:spPr>
            <a:xfrm>
              <a:off x="16631475" y="6193536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USAID/NIH often limit conference travel to 1 per year</a:t>
              </a:r>
              <a:endParaRPr lang="en-US" sz="2400" dirty="0"/>
            </a:p>
          </p:txBody>
        </p:sp>
        <p:sp>
          <p:nvSpPr>
            <p:cNvPr id="23" name="Shape 25">
              <a:extLst>
                <a:ext uri="{FF2B5EF4-FFF2-40B4-BE49-F238E27FC236}">
                  <a16:creationId xmlns:a16="http://schemas.microsoft.com/office/drawing/2014/main" id="{F8B03E38-E851-DD5F-DCF8-5861D0F2B7BD}"/>
                </a:ext>
              </a:extLst>
            </p:cNvPr>
            <p:cNvSpPr/>
            <p:nvPr/>
          </p:nvSpPr>
          <p:spPr>
            <a:xfrm>
              <a:off x="684339" y="7729728"/>
              <a:ext cx="23018496" cy="141427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4" name="Shape 26">
              <a:extLst>
                <a:ext uri="{FF2B5EF4-FFF2-40B4-BE49-F238E27FC236}">
                  <a16:creationId xmlns:a16="http://schemas.microsoft.com/office/drawing/2014/main" id="{2FABA24A-AACF-D4F2-CD75-47B2000A4D79}"/>
                </a:ext>
              </a:extLst>
            </p:cNvPr>
            <p:cNvSpPr/>
            <p:nvPr/>
          </p:nvSpPr>
          <p:spPr>
            <a:xfrm>
              <a:off x="684339" y="7729728"/>
              <a:ext cx="3950208" cy="1414272"/>
            </a:xfrm>
            <a:prstGeom prst="rect">
              <a:avLst/>
            </a:prstGeom>
            <a:solidFill>
              <a:schemeClr val="tx1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5" name="Text 27">
              <a:extLst>
                <a:ext uri="{FF2B5EF4-FFF2-40B4-BE49-F238E27FC236}">
                  <a16:creationId xmlns:a16="http://schemas.microsoft.com/office/drawing/2014/main" id="{11FC6291-D630-A787-2C3D-148853D2EB76}"/>
                </a:ext>
              </a:extLst>
            </p:cNvPr>
            <p:cNvSpPr/>
            <p:nvPr/>
          </p:nvSpPr>
          <p:spPr>
            <a:xfrm>
              <a:off x="684339" y="7729728"/>
              <a:ext cx="395020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Equipment &amp; Supplies</a:t>
              </a:r>
              <a:endParaRPr lang="en-US" sz="2800" dirty="0"/>
            </a:p>
          </p:txBody>
        </p:sp>
        <p:sp>
          <p:nvSpPr>
            <p:cNvPr id="57" name="Text 28">
              <a:extLst>
                <a:ext uri="{FF2B5EF4-FFF2-40B4-BE49-F238E27FC236}">
                  <a16:creationId xmlns:a16="http://schemas.microsoft.com/office/drawing/2014/main" id="{FF1B25C1-22FD-64A8-9EE8-0F5611EDD5DE}"/>
                </a:ext>
              </a:extLst>
            </p:cNvPr>
            <p:cNvSpPr/>
            <p:nvPr/>
          </p:nvSpPr>
          <p:spPr>
            <a:xfrm>
              <a:off x="4927155" y="7729728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Lab supplies, software licenses, data storage, PPE, consumables</a:t>
              </a:r>
              <a:endParaRPr lang="en-US" sz="2533" dirty="0"/>
            </a:p>
          </p:txBody>
        </p:sp>
        <p:sp>
          <p:nvSpPr>
            <p:cNvPr id="58" name="Shape 29">
              <a:extLst>
                <a:ext uri="{FF2B5EF4-FFF2-40B4-BE49-F238E27FC236}">
                  <a16:creationId xmlns:a16="http://schemas.microsoft.com/office/drawing/2014/main" id="{3EF88BB5-B223-C401-9284-E3CE71C72223}"/>
                </a:ext>
              </a:extLst>
            </p:cNvPr>
            <p:cNvSpPr/>
            <p:nvPr/>
          </p:nvSpPr>
          <p:spPr>
            <a:xfrm>
              <a:off x="16338867" y="7729728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9" name="Text 30">
              <a:extLst>
                <a:ext uri="{FF2B5EF4-FFF2-40B4-BE49-F238E27FC236}">
                  <a16:creationId xmlns:a16="http://schemas.microsoft.com/office/drawing/2014/main" id="{0200973C-2FC9-A322-6B1A-C5EB9FA8C84D}"/>
                </a:ext>
              </a:extLst>
            </p:cNvPr>
            <p:cNvSpPr/>
            <p:nvPr/>
          </p:nvSpPr>
          <p:spPr>
            <a:xfrm>
              <a:off x="16631475" y="7729728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Items &gt;$5,000 may need prior approval from funder</a:t>
              </a:r>
              <a:endParaRPr lang="en-US" sz="2400" dirty="0"/>
            </a:p>
          </p:txBody>
        </p:sp>
        <p:sp>
          <p:nvSpPr>
            <p:cNvPr id="60" name="Shape 31">
              <a:extLst>
                <a:ext uri="{FF2B5EF4-FFF2-40B4-BE49-F238E27FC236}">
                  <a16:creationId xmlns:a16="http://schemas.microsoft.com/office/drawing/2014/main" id="{6D035C13-6B8F-1B55-0680-A90A5E3B7A96}"/>
                </a:ext>
              </a:extLst>
            </p:cNvPr>
            <p:cNvSpPr/>
            <p:nvPr/>
          </p:nvSpPr>
          <p:spPr>
            <a:xfrm>
              <a:off x="684339" y="9265920"/>
              <a:ext cx="23018496" cy="14142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1" name="Shape 32">
              <a:extLst>
                <a:ext uri="{FF2B5EF4-FFF2-40B4-BE49-F238E27FC236}">
                  <a16:creationId xmlns:a16="http://schemas.microsoft.com/office/drawing/2014/main" id="{9035514D-BEAA-6F2F-9185-6D92EAB96C5F}"/>
                </a:ext>
              </a:extLst>
            </p:cNvPr>
            <p:cNvSpPr/>
            <p:nvPr/>
          </p:nvSpPr>
          <p:spPr>
            <a:xfrm>
              <a:off x="684339" y="9265920"/>
              <a:ext cx="3950208" cy="1414272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2" name="Text 33">
              <a:extLst>
                <a:ext uri="{FF2B5EF4-FFF2-40B4-BE49-F238E27FC236}">
                  <a16:creationId xmlns:a16="http://schemas.microsoft.com/office/drawing/2014/main" id="{23B99D97-5F5A-0EDC-D2D4-5D61584F5C91}"/>
                </a:ext>
              </a:extLst>
            </p:cNvPr>
            <p:cNvSpPr/>
            <p:nvPr/>
          </p:nvSpPr>
          <p:spPr>
            <a:xfrm>
              <a:off x="684339" y="9265920"/>
              <a:ext cx="3950208" cy="141427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Indirect Costs (IDC)</a:t>
              </a:r>
              <a:endParaRPr lang="en-US" sz="2800" dirty="0"/>
            </a:p>
          </p:txBody>
        </p:sp>
        <p:sp>
          <p:nvSpPr>
            <p:cNvPr id="63" name="Text 34">
              <a:extLst>
                <a:ext uri="{FF2B5EF4-FFF2-40B4-BE49-F238E27FC236}">
                  <a16:creationId xmlns:a16="http://schemas.microsoft.com/office/drawing/2014/main" id="{B88A997F-B9C6-8134-E702-364F6174990E}"/>
                </a:ext>
              </a:extLst>
            </p:cNvPr>
            <p:cNvSpPr/>
            <p:nvPr/>
          </p:nvSpPr>
          <p:spPr>
            <a:xfrm>
              <a:off x="4927155" y="9265920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Institutional overhead — typically 20–30% of direct costs</a:t>
              </a:r>
              <a:endParaRPr lang="en-US" sz="2533" dirty="0"/>
            </a:p>
          </p:txBody>
        </p:sp>
        <p:sp>
          <p:nvSpPr>
            <p:cNvPr id="1600" name="Shape 35">
              <a:extLst>
                <a:ext uri="{FF2B5EF4-FFF2-40B4-BE49-F238E27FC236}">
                  <a16:creationId xmlns:a16="http://schemas.microsoft.com/office/drawing/2014/main" id="{4AC57B1D-58BE-D99F-9C2D-40B265FAB156}"/>
                </a:ext>
              </a:extLst>
            </p:cNvPr>
            <p:cNvSpPr/>
            <p:nvPr/>
          </p:nvSpPr>
          <p:spPr>
            <a:xfrm>
              <a:off x="16338867" y="9265920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1" name="Text 36">
              <a:extLst>
                <a:ext uri="{FF2B5EF4-FFF2-40B4-BE49-F238E27FC236}">
                  <a16:creationId xmlns:a16="http://schemas.microsoft.com/office/drawing/2014/main" id="{6779CB7F-3A5E-F5B6-F9FF-87728C73C38E}"/>
                </a:ext>
              </a:extLst>
            </p:cNvPr>
            <p:cNvSpPr/>
            <p:nvPr/>
          </p:nvSpPr>
          <p:spPr>
            <a:xfrm>
              <a:off x="16631475" y="9265920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Always check the funder's IDC cap (Gates often caps at 15%)</a:t>
              </a:r>
              <a:endParaRPr lang="en-US" sz="2400" dirty="0"/>
            </a:p>
          </p:txBody>
        </p:sp>
        <p:sp>
          <p:nvSpPr>
            <p:cNvPr id="1602" name="Shape 37">
              <a:extLst>
                <a:ext uri="{FF2B5EF4-FFF2-40B4-BE49-F238E27FC236}">
                  <a16:creationId xmlns:a16="http://schemas.microsoft.com/office/drawing/2014/main" id="{4786B2C0-47A8-FD13-215C-05EC6A62345E}"/>
                </a:ext>
              </a:extLst>
            </p:cNvPr>
            <p:cNvSpPr/>
            <p:nvPr/>
          </p:nvSpPr>
          <p:spPr>
            <a:xfrm>
              <a:off x="684339" y="10802112"/>
              <a:ext cx="23018496" cy="141427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3" name="Shape 38">
              <a:extLst>
                <a:ext uri="{FF2B5EF4-FFF2-40B4-BE49-F238E27FC236}">
                  <a16:creationId xmlns:a16="http://schemas.microsoft.com/office/drawing/2014/main" id="{4E6BA00E-2AB5-2474-A090-31166E5DB843}"/>
                </a:ext>
              </a:extLst>
            </p:cNvPr>
            <p:cNvSpPr/>
            <p:nvPr/>
          </p:nvSpPr>
          <p:spPr>
            <a:xfrm>
              <a:off x="684339" y="10802112"/>
              <a:ext cx="3950208" cy="1414272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4" name="Text 39">
              <a:extLst>
                <a:ext uri="{FF2B5EF4-FFF2-40B4-BE49-F238E27FC236}">
                  <a16:creationId xmlns:a16="http://schemas.microsoft.com/office/drawing/2014/main" id="{12969C68-D036-E128-CA6D-19429E6F9388}"/>
                </a:ext>
              </a:extLst>
            </p:cNvPr>
            <p:cNvSpPr/>
            <p:nvPr/>
          </p:nvSpPr>
          <p:spPr>
            <a:xfrm>
              <a:off x="684339" y="10802112"/>
              <a:ext cx="3950208" cy="1414272"/>
            </a:xfrm>
            <a:prstGeom prst="rect">
              <a:avLst/>
            </a:prstGeom>
            <a:solidFill>
              <a:schemeClr val="tx1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Monitoring &amp; Evaluation</a:t>
              </a:r>
              <a:endParaRPr lang="en-US" sz="2800" dirty="0"/>
            </a:p>
          </p:txBody>
        </p:sp>
        <p:sp>
          <p:nvSpPr>
            <p:cNvPr id="1605" name="Text 40">
              <a:extLst>
                <a:ext uri="{FF2B5EF4-FFF2-40B4-BE49-F238E27FC236}">
                  <a16:creationId xmlns:a16="http://schemas.microsoft.com/office/drawing/2014/main" id="{B63838EC-76D1-9316-EFC3-362515A92783}"/>
                </a:ext>
              </a:extLst>
            </p:cNvPr>
            <p:cNvSpPr/>
            <p:nvPr/>
          </p:nvSpPr>
          <p:spPr>
            <a:xfrm>
              <a:off x="4927155" y="10802112"/>
              <a:ext cx="11167872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Process indicators, outcome tracking, external evaluation</a:t>
              </a:r>
              <a:endParaRPr lang="en-US" sz="2533" dirty="0"/>
            </a:p>
          </p:txBody>
        </p:sp>
        <p:sp>
          <p:nvSpPr>
            <p:cNvPr id="1606" name="Shape 41">
              <a:extLst>
                <a:ext uri="{FF2B5EF4-FFF2-40B4-BE49-F238E27FC236}">
                  <a16:creationId xmlns:a16="http://schemas.microsoft.com/office/drawing/2014/main" id="{985052C7-E0DD-42F4-202F-8E6A9D06EC84}"/>
                </a:ext>
              </a:extLst>
            </p:cNvPr>
            <p:cNvSpPr/>
            <p:nvPr/>
          </p:nvSpPr>
          <p:spPr>
            <a:xfrm>
              <a:off x="16338867" y="10802112"/>
              <a:ext cx="97536" cy="141427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7" name="Text 42">
              <a:extLst>
                <a:ext uri="{FF2B5EF4-FFF2-40B4-BE49-F238E27FC236}">
                  <a16:creationId xmlns:a16="http://schemas.microsoft.com/office/drawing/2014/main" id="{0B822D53-5EB1-465C-E4A2-900A1C1F547F}"/>
                </a:ext>
              </a:extLst>
            </p:cNvPr>
            <p:cNvSpPr/>
            <p:nvPr/>
          </p:nvSpPr>
          <p:spPr>
            <a:xfrm>
              <a:off x="16631475" y="10802112"/>
              <a:ext cx="6876288" cy="14142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i="1" dirty="0">
                  <a:solidFill>
                    <a:srgbClr val="C0392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Funders increasingly require a dedicated M&amp;E budget line</a:t>
              </a:r>
              <a:endParaRPr lang="en-US" sz="2400" dirty="0"/>
            </a:p>
          </p:txBody>
        </p:sp>
        <p:sp>
          <p:nvSpPr>
            <p:cNvPr id="1608" name="Text 43">
              <a:extLst>
                <a:ext uri="{FF2B5EF4-FFF2-40B4-BE49-F238E27FC236}">
                  <a16:creationId xmlns:a16="http://schemas.microsoft.com/office/drawing/2014/main" id="{260C8CFD-BEB6-030A-58A5-FB0E6F24CFB4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Gitlin &amp; Lyons (2014). Successful Grant Writing: Strategies for Health and Human Service Professionals (4th ed.). Springer.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8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3671809A-B1B8-BCE5-61AB-B5593B658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295356E1-A813-06B2-B1FE-BB62D83487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FCB10B80-EEB7-70D9-B549-5FCB50A257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18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1F22E521-5B66-B526-A39D-756551B4A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Project Management: Gantt Charts &amp; Milestones</a:t>
            </a: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1CAFF148-E884-732C-DD1C-5DD26BE516A1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474A1F7A-6A59-C7BC-0A14-2BF9D6508DC3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7D300A01-E988-DE31-9D36-9402B06D28F6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5306A105-9031-3466-3D21-FC077F4C2308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265A0366-101C-7D39-82D3-6DFEEE4535E3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A872FECA-6C79-939F-AD31-30B7FEE65E95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97BFF943-B1A8-094A-AF82-FE8B3BFA9DEE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F5CD983C-D639-4D15-7BB6-7EF5D2F19829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0FB357CA-590D-39BC-A7D2-D5FCC3C5417A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77B76930-E21D-5E64-56CA-6494719AC407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3AE5A5EF-922E-BEA0-B9A7-81481F9D7F46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A034CFAB-46E2-5D6F-C032-17BB6418FA45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FAA38C2D-61F1-E481-6687-4F539DD0D274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8785E56E-555C-8EB9-F6BD-E178DCC74171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56BC700D-52E2-1354-2705-4838308BF4C1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A6332348-55B3-3CA1-AE6C-AEC133F68B49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2805DF1A-B3C9-650E-DC0A-AE2138AEAA6D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06BF2DF1-02AE-A835-D549-CDF80C1E7978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54D6D2E5-AB8A-728D-1617-88514E7347C6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29EF253E-E604-6D62-9F95-48C864E98C25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715DE146-782A-9B75-8AA7-2F46AFBB5E54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60C9E5-44D0-DBE7-A59E-9BB9D5D11711}"/>
              </a:ext>
            </a:extLst>
          </p:cNvPr>
          <p:cNvGrpSpPr/>
          <p:nvPr/>
        </p:nvGrpSpPr>
        <p:grpSpPr>
          <a:xfrm>
            <a:off x="684339" y="1999488"/>
            <a:ext cx="23164800" cy="10850880"/>
            <a:chOff x="684339" y="1999488"/>
            <a:chExt cx="23164800" cy="10850880"/>
          </a:xfrm>
        </p:grpSpPr>
        <p:sp>
          <p:nvSpPr>
            <p:cNvPr id="3" name="Text 6">
              <a:extLst>
                <a:ext uri="{FF2B5EF4-FFF2-40B4-BE49-F238E27FC236}">
                  <a16:creationId xmlns:a16="http://schemas.microsoft.com/office/drawing/2014/main" id="{E2C613CC-C978-A1F8-F487-DE6EFF5CF140}"/>
                </a:ext>
              </a:extLst>
            </p:cNvPr>
            <p:cNvSpPr/>
            <p:nvPr/>
          </p:nvSpPr>
          <p:spPr>
            <a:xfrm>
              <a:off x="684339" y="1999488"/>
              <a:ext cx="2301849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i="1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Gantt chart demonstrates feasibility and shows the funder you have thought through implementation.</a:t>
              </a:r>
              <a:endParaRPr lang="en-US" sz="2933" dirty="0"/>
            </a:p>
          </p:txBody>
        </p:sp>
        <p:sp>
          <p:nvSpPr>
            <p:cNvPr id="4" name="Shape 7">
              <a:extLst>
                <a:ext uri="{FF2B5EF4-FFF2-40B4-BE49-F238E27FC236}">
                  <a16:creationId xmlns:a16="http://schemas.microsoft.com/office/drawing/2014/main" id="{B6C952D3-5433-C756-9DF6-6B80DCEDF46F}"/>
                </a:ext>
              </a:extLst>
            </p:cNvPr>
            <p:cNvSpPr/>
            <p:nvPr/>
          </p:nvSpPr>
          <p:spPr>
            <a:xfrm>
              <a:off x="684339" y="3121152"/>
              <a:ext cx="7315200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ED7DC357-6194-E9B7-2488-03A85AA98FF3}"/>
                </a:ext>
              </a:extLst>
            </p:cNvPr>
            <p:cNvSpPr/>
            <p:nvPr/>
          </p:nvSpPr>
          <p:spPr>
            <a:xfrm>
              <a:off x="684339" y="3121152"/>
              <a:ext cx="731520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Activity / Deliverable</a:t>
              </a:r>
              <a:endParaRPr lang="en-US" sz="2667" dirty="0"/>
            </a:p>
          </p:txBody>
        </p:sp>
        <p:sp>
          <p:nvSpPr>
            <p:cNvPr id="6" name="Shape 9">
              <a:extLst>
                <a:ext uri="{FF2B5EF4-FFF2-40B4-BE49-F238E27FC236}">
                  <a16:creationId xmlns:a16="http://schemas.microsoft.com/office/drawing/2014/main" id="{C8744153-013F-FE4B-DAF1-18B866B49AD3}"/>
                </a:ext>
              </a:extLst>
            </p:cNvPr>
            <p:cNvSpPr/>
            <p:nvPr/>
          </p:nvSpPr>
          <p:spPr>
            <a:xfrm>
              <a:off x="8243379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Text 10">
              <a:extLst>
                <a:ext uri="{FF2B5EF4-FFF2-40B4-BE49-F238E27FC236}">
                  <a16:creationId xmlns:a16="http://schemas.microsoft.com/office/drawing/2014/main" id="{FC7CFABB-4F71-2158-E588-4BB78E942034}"/>
                </a:ext>
              </a:extLst>
            </p:cNvPr>
            <p:cNvSpPr/>
            <p:nvPr/>
          </p:nvSpPr>
          <p:spPr>
            <a:xfrm>
              <a:off x="8243379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M1–2</a:t>
              </a:r>
              <a:endParaRPr lang="en-US" sz="2133" dirty="0"/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88D5F9E9-F7C9-A6AD-A8B4-65216E36A174}"/>
                </a:ext>
              </a:extLst>
            </p:cNvPr>
            <p:cNvSpPr/>
            <p:nvPr/>
          </p:nvSpPr>
          <p:spPr>
            <a:xfrm>
              <a:off x="10145331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7" name="Text 12">
              <a:extLst>
                <a:ext uri="{FF2B5EF4-FFF2-40B4-BE49-F238E27FC236}">
                  <a16:creationId xmlns:a16="http://schemas.microsoft.com/office/drawing/2014/main" id="{521B4B7F-5E64-B7A6-4941-35FDD301FE48}"/>
                </a:ext>
              </a:extLst>
            </p:cNvPr>
            <p:cNvSpPr/>
            <p:nvPr/>
          </p:nvSpPr>
          <p:spPr>
            <a:xfrm>
              <a:off x="10145331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M3–4</a:t>
              </a:r>
              <a:endParaRPr lang="en-US" sz="2133" dirty="0"/>
            </a:p>
          </p:txBody>
        </p:sp>
        <p:sp>
          <p:nvSpPr>
            <p:cNvPr id="18" name="Shape 13">
              <a:extLst>
                <a:ext uri="{FF2B5EF4-FFF2-40B4-BE49-F238E27FC236}">
                  <a16:creationId xmlns:a16="http://schemas.microsoft.com/office/drawing/2014/main" id="{3B4F4B9E-B2E2-D8D2-62DC-B3F0058D3D75}"/>
                </a:ext>
              </a:extLst>
            </p:cNvPr>
            <p:cNvSpPr/>
            <p:nvPr/>
          </p:nvSpPr>
          <p:spPr>
            <a:xfrm>
              <a:off x="12047283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Text 14">
              <a:extLst>
                <a:ext uri="{FF2B5EF4-FFF2-40B4-BE49-F238E27FC236}">
                  <a16:creationId xmlns:a16="http://schemas.microsoft.com/office/drawing/2014/main" id="{CFFB1409-8138-8E10-F17A-BB803B235A3A}"/>
                </a:ext>
              </a:extLst>
            </p:cNvPr>
            <p:cNvSpPr/>
            <p:nvPr/>
          </p:nvSpPr>
          <p:spPr>
            <a:xfrm>
              <a:off x="12047283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M5–6</a:t>
              </a:r>
              <a:endParaRPr lang="en-US" sz="2133" dirty="0"/>
            </a:p>
          </p:txBody>
        </p:sp>
        <p:sp>
          <p:nvSpPr>
            <p:cNvPr id="20" name="Shape 15">
              <a:extLst>
                <a:ext uri="{FF2B5EF4-FFF2-40B4-BE49-F238E27FC236}">
                  <a16:creationId xmlns:a16="http://schemas.microsoft.com/office/drawing/2014/main" id="{404231CE-ABDB-F12A-665C-5F8D6DE16005}"/>
                </a:ext>
              </a:extLst>
            </p:cNvPr>
            <p:cNvSpPr/>
            <p:nvPr/>
          </p:nvSpPr>
          <p:spPr>
            <a:xfrm>
              <a:off x="13949235" y="3121152"/>
              <a:ext cx="1804416" cy="975360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1" name="Text 16">
              <a:extLst>
                <a:ext uri="{FF2B5EF4-FFF2-40B4-BE49-F238E27FC236}">
                  <a16:creationId xmlns:a16="http://schemas.microsoft.com/office/drawing/2014/main" id="{9935339A-EC81-2A22-D179-4D8C9D02032A}"/>
                </a:ext>
              </a:extLst>
            </p:cNvPr>
            <p:cNvSpPr/>
            <p:nvPr/>
          </p:nvSpPr>
          <p:spPr>
            <a:xfrm>
              <a:off x="13949235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M7–8</a:t>
              </a:r>
              <a:endParaRPr lang="en-US" sz="2133" dirty="0"/>
            </a:p>
          </p:txBody>
        </p:sp>
        <p:sp>
          <p:nvSpPr>
            <p:cNvPr id="22" name="Shape 17">
              <a:extLst>
                <a:ext uri="{FF2B5EF4-FFF2-40B4-BE49-F238E27FC236}">
                  <a16:creationId xmlns:a16="http://schemas.microsoft.com/office/drawing/2014/main" id="{B8DD7617-462D-D7FB-D519-BE5B3C21DE78}"/>
                </a:ext>
              </a:extLst>
            </p:cNvPr>
            <p:cNvSpPr/>
            <p:nvPr/>
          </p:nvSpPr>
          <p:spPr>
            <a:xfrm>
              <a:off x="15851187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3" name="Text 18">
              <a:extLst>
                <a:ext uri="{FF2B5EF4-FFF2-40B4-BE49-F238E27FC236}">
                  <a16:creationId xmlns:a16="http://schemas.microsoft.com/office/drawing/2014/main" id="{481FF52A-57FC-22F9-E40F-7B10EC5C8499}"/>
                </a:ext>
              </a:extLst>
            </p:cNvPr>
            <p:cNvSpPr/>
            <p:nvPr/>
          </p:nvSpPr>
          <p:spPr>
            <a:xfrm>
              <a:off x="15851187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M9–10</a:t>
              </a:r>
              <a:endParaRPr lang="en-US" sz="2133" dirty="0"/>
            </a:p>
          </p:txBody>
        </p:sp>
        <p:sp>
          <p:nvSpPr>
            <p:cNvPr id="24" name="Shape 19">
              <a:extLst>
                <a:ext uri="{FF2B5EF4-FFF2-40B4-BE49-F238E27FC236}">
                  <a16:creationId xmlns:a16="http://schemas.microsoft.com/office/drawing/2014/main" id="{F9828E2A-856B-E970-1D8A-6FD25B4E6C84}"/>
                </a:ext>
              </a:extLst>
            </p:cNvPr>
            <p:cNvSpPr/>
            <p:nvPr/>
          </p:nvSpPr>
          <p:spPr>
            <a:xfrm>
              <a:off x="17753139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5" name="Text 20">
              <a:extLst>
                <a:ext uri="{FF2B5EF4-FFF2-40B4-BE49-F238E27FC236}">
                  <a16:creationId xmlns:a16="http://schemas.microsoft.com/office/drawing/2014/main" id="{9DE332A4-892D-BB0A-62AE-10852BE453D5}"/>
                </a:ext>
              </a:extLst>
            </p:cNvPr>
            <p:cNvSpPr/>
            <p:nvPr/>
          </p:nvSpPr>
          <p:spPr>
            <a:xfrm>
              <a:off x="17753139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M11–12</a:t>
              </a:r>
              <a:endParaRPr lang="en-US" sz="2133" dirty="0"/>
            </a:p>
          </p:txBody>
        </p:sp>
        <p:sp>
          <p:nvSpPr>
            <p:cNvPr id="26" name="Shape 21">
              <a:extLst>
                <a:ext uri="{FF2B5EF4-FFF2-40B4-BE49-F238E27FC236}">
                  <a16:creationId xmlns:a16="http://schemas.microsoft.com/office/drawing/2014/main" id="{84D4F0DA-7E51-9208-C761-1EEC445B378A}"/>
                </a:ext>
              </a:extLst>
            </p:cNvPr>
            <p:cNvSpPr/>
            <p:nvPr/>
          </p:nvSpPr>
          <p:spPr>
            <a:xfrm>
              <a:off x="19655091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7" name="Text 22">
              <a:extLst>
                <a:ext uri="{FF2B5EF4-FFF2-40B4-BE49-F238E27FC236}">
                  <a16:creationId xmlns:a16="http://schemas.microsoft.com/office/drawing/2014/main" id="{573EA620-1700-E166-FE85-A62DB09DDD59}"/>
                </a:ext>
              </a:extLst>
            </p:cNvPr>
            <p:cNvSpPr/>
            <p:nvPr/>
          </p:nvSpPr>
          <p:spPr>
            <a:xfrm>
              <a:off x="19655091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M13–15</a:t>
              </a:r>
              <a:endParaRPr lang="en-US" sz="2133" dirty="0"/>
            </a:p>
          </p:txBody>
        </p:sp>
        <p:sp>
          <p:nvSpPr>
            <p:cNvPr id="28" name="Shape 23">
              <a:extLst>
                <a:ext uri="{FF2B5EF4-FFF2-40B4-BE49-F238E27FC236}">
                  <a16:creationId xmlns:a16="http://schemas.microsoft.com/office/drawing/2014/main" id="{AB8063D3-3DAD-9DE5-6EBF-70CA87786618}"/>
                </a:ext>
              </a:extLst>
            </p:cNvPr>
            <p:cNvSpPr/>
            <p:nvPr/>
          </p:nvSpPr>
          <p:spPr>
            <a:xfrm>
              <a:off x="21557043" y="3121152"/>
              <a:ext cx="1804416" cy="975360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9" name="Text 24">
              <a:extLst>
                <a:ext uri="{FF2B5EF4-FFF2-40B4-BE49-F238E27FC236}">
                  <a16:creationId xmlns:a16="http://schemas.microsoft.com/office/drawing/2014/main" id="{175A07D1-6604-63AB-1361-FFB85DCA32FB}"/>
                </a:ext>
              </a:extLst>
            </p:cNvPr>
            <p:cNvSpPr/>
            <p:nvPr/>
          </p:nvSpPr>
          <p:spPr>
            <a:xfrm>
              <a:off x="21557043" y="3121152"/>
              <a:ext cx="1804416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133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M16–18</a:t>
              </a:r>
              <a:endParaRPr lang="en-US" sz="2133" dirty="0"/>
            </a:p>
          </p:txBody>
        </p:sp>
        <p:sp>
          <p:nvSpPr>
            <p:cNvPr id="30" name="Shape 25">
              <a:extLst>
                <a:ext uri="{FF2B5EF4-FFF2-40B4-BE49-F238E27FC236}">
                  <a16:creationId xmlns:a16="http://schemas.microsoft.com/office/drawing/2014/main" id="{786ACDBF-92BA-F409-5322-530A27D13C3E}"/>
                </a:ext>
              </a:extLst>
            </p:cNvPr>
            <p:cNvSpPr/>
            <p:nvPr/>
          </p:nvSpPr>
          <p:spPr>
            <a:xfrm>
              <a:off x="684339" y="4194048"/>
              <a:ext cx="7315200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1" name="Text 26">
              <a:extLst>
                <a:ext uri="{FF2B5EF4-FFF2-40B4-BE49-F238E27FC236}">
                  <a16:creationId xmlns:a16="http://schemas.microsoft.com/office/drawing/2014/main" id="{953B5B47-4FC4-721C-E695-BB91CFEE36EC}"/>
                </a:ext>
              </a:extLst>
            </p:cNvPr>
            <p:cNvSpPr/>
            <p:nvPr/>
          </p:nvSpPr>
          <p:spPr>
            <a:xfrm>
              <a:off x="879411" y="4194048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Ethics submission &amp; clearance</a:t>
              </a:r>
              <a:endParaRPr lang="en-US" sz="2267" dirty="0"/>
            </a:p>
          </p:txBody>
        </p:sp>
        <p:sp>
          <p:nvSpPr>
            <p:cNvPr id="32" name="Shape 27">
              <a:extLst>
                <a:ext uri="{FF2B5EF4-FFF2-40B4-BE49-F238E27FC236}">
                  <a16:creationId xmlns:a16="http://schemas.microsoft.com/office/drawing/2014/main" id="{FB6293CB-9617-5B66-E5F5-AD87C63C7043}"/>
                </a:ext>
              </a:extLst>
            </p:cNvPr>
            <p:cNvSpPr/>
            <p:nvPr/>
          </p:nvSpPr>
          <p:spPr>
            <a:xfrm>
              <a:off x="8243379" y="4194048"/>
              <a:ext cx="1804416" cy="926592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3" name="Text 28">
              <a:extLst>
                <a:ext uri="{FF2B5EF4-FFF2-40B4-BE49-F238E27FC236}">
                  <a16:creationId xmlns:a16="http://schemas.microsoft.com/office/drawing/2014/main" id="{CB5953F8-D0B3-6ABD-4816-C5BEF67FF1DF}"/>
                </a:ext>
              </a:extLst>
            </p:cNvPr>
            <p:cNvSpPr/>
            <p:nvPr/>
          </p:nvSpPr>
          <p:spPr>
            <a:xfrm>
              <a:off x="8243379" y="4194048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34" name="Shape 29">
              <a:extLst>
                <a:ext uri="{FF2B5EF4-FFF2-40B4-BE49-F238E27FC236}">
                  <a16:creationId xmlns:a16="http://schemas.microsoft.com/office/drawing/2014/main" id="{467AA13D-EFC0-480C-BB69-38D333E56F31}"/>
                </a:ext>
              </a:extLst>
            </p:cNvPr>
            <p:cNvSpPr/>
            <p:nvPr/>
          </p:nvSpPr>
          <p:spPr>
            <a:xfrm>
              <a:off x="10145331" y="4194048"/>
              <a:ext cx="1804416" cy="926592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5" name="Text 30">
              <a:extLst>
                <a:ext uri="{FF2B5EF4-FFF2-40B4-BE49-F238E27FC236}">
                  <a16:creationId xmlns:a16="http://schemas.microsoft.com/office/drawing/2014/main" id="{C04DCD32-C404-E1E4-14AD-46CC8A5ADF4A}"/>
                </a:ext>
              </a:extLst>
            </p:cNvPr>
            <p:cNvSpPr/>
            <p:nvPr/>
          </p:nvSpPr>
          <p:spPr>
            <a:xfrm>
              <a:off x="10145331" y="4194048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36" name="Shape 31">
              <a:extLst>
                <a:ext uri="{FF2B5EF4-FFF2-40B4-BE49-F238E27FC236}">
                  <a16:creationId xmlns:a16="http://schemas.microsoft.com/office/drawing/2014/main" id="{752AE58B-3B67-87EB-4DF6-C754ECB8FBE7}"/>
                </a:ext>
              </a:extLst>
            </p:cNvPr>
            <p:cNvSpPr/>
            <p:nvPr/>
          </p:nvSpPr>
          <p:spPr>
            <a:xfrm>
              <a:off x="12047283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7" name="Shape 32">
              <a:extLst>
                <a:ext uri="{FF2B5EF4-FFF2-40B4-BE49-F238E27FC236}">
                  <a16:creationId xmlns:a16="http://schemas.microsoft.com/office/drawing/2014/main" id="{F6B255AB-4C9B-71AA-5A1D-ADE83AAB31E9}"/>
                </a:ext>
              </a:extLst>
            </p:cNvPr>
            <p:cNvSpPr/>
            <p:nvPr/>
          </p:nvSpPr>
          <p:spPr>
            <a:xfrm>
              <a:off x="13949235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8" name="Shape 33">
              <a:extLst>
                <a:ext uri="{FF2B5EF4-FFF2-40B4-BE49-F238E27FC236}">
                  <a16:creationId xmlns:a16="http://schemas.microsoft.com/office/drawing/2014/main" id="{D72EA975-F96D-9E12-D0DB-27E72908103D}"/>
                </a:ext>
              </a:extLst>
            </p:cNvPr>
            <p:cNvSpPr/>
            <p:nvPr/>
          </p:nvSpPr>
          <p:spPr>
            <a:xfrm>
              <a:off x="15851187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9" name="Shape 34">
              <a:extLst>
                <a:ext uri="{FF2B5EF4-FFF2-40B4-BE49-F238E27FC236}">
                  <a16:creationId xmlns:a16="http://schemas.microsoft.com/office/drawing/2014/main" id="{DB684437-89CC-2A57-2E9B-F6B31BD6F2E9}"/>
                </a:ext>
              </a:extLst>
            </p:cNvPr>
            <p:cNvSpPr/>
            <p:nvPr/>
          </p:nvSpPr>
          <p:spPr>
            <a:xfrm>
              <a:off x="17753139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0" name="Shape 35">
              <a:extLst>
                <a:ext uri="{FF2B5EF4-FFF2-40B4-BE49-F238E27FC236}">
                  <a16:creationId xmlns:a16="http://schemas.microsoft.com/office/drawing/2014/main" id="{15FECEAA-B361-35C8-58B4-6FFE45A40F73}"/>
                </a:ext>
              </a:extLst>
            </p:cNvPr>
            <p:cNvSpPr/>
            <p:nvPr/>
          </p:nvSpPr>
          <p:spPr>
            <a:xfrm>
              <a:off x="19655091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1" name="Shape 36">
              <a:extLst>
                <a:ext uri="{FF2B5EF4-FFF2-40B4-BE49-F238E27FC236}">
                  <a16:creationId xmlns:a16="http://schemas.microsoft.com/office/drawing/2014/main" id="{1BF8E25D-69BA-ED94-1756-B588FA7F40B8}"/>
                </a:ext>
              </a:extLst>
            </p:cNvPr>
            <p:cNvSpPr/>
            <p:nvPr/>
          </p:nvSpPr>
          <p:spPr>
            <a:xfrm>
              <a:off x="21557043" y="4194048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2" name="Shape 37">
              <a:extLst>
                <a:ext uri="{FF2B5EF4-FFF2-40B4-BE49-F238E27FC236}">
                  <a16:creationId xmlns:a16="http://schemas.microsoft.com/office/drawing/2014/main" id="{B604191B-3676-6273-C60C-764A71462F16}"/>
                </a:ext>
              </a:extLst>
            </p:cNvPr>
            <p:cNvSpPr/>
            <p:nvPr/>
          </p:nvSpPr>
          <p:spPr>
            <a:xfrm>
              <a:off x="684339" y="5218176"/>
              <a:ext cx="7315200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3" name="Text 38">
              <a:extLst>
                <a:ext uri="{FF2B5EF4-FFF2-40B4-BE49-F238E27FC236}">
                  <a16:creationId xmlns:a16="http://schemas.microsoft.com/office/drawing/2014/main" id="{0AD6CFAC-8831-E740-CBD2-AA070557B1AB}"/>
                </a:ext>
              </a:extLst>
            </p:cNvPr>
            <p:cNvSpPr/>
            <p:nvPr/>
          </p:nvSpPr>
          <p:spPr>
            <a:xfrm>
              <a:off x="879411" y="5218176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Tool development &amp; piloting</a:t>
              </a:r>
              <a:endParaRPr lang="en-US" sz="2267" dirty="0"/>
            </a:p>
          </p:txBody>
        </p:sp>
        <p:sp>
          <p:nvSpPr>
            <p:cNvPr id="44" name="Shape 39">
              <a:extLst>
                <a:ext uri="{FF2B5EF4-FFF2-40B4-BE49-F238E27FC236}">
                  <a16:creationId xmlns:a16="http://schemas.microsoft.com/office/drawing/2014/main" id="{6472D11C-6D91-75CE-652F-BCC83D63CD65}"/>
                </a:ext>
              </a:extLst>
            </p:cNvPr>
            <p:cNvSpPr/>
            <p:nvPr/>
          </p:nvSpPr>
          <p:spPr>
            <a:xfrm>
              <a:off x="8243379" y="5218176"/>
              <a:ext cx="1804416" cy="926592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5" name="Text 40">
              <a:extLst>
                <a:ext uri="{FF2B5EF4-FFF2-40B4-BE49-F238E27FC236}">
                  <a16:creationId xmlns:a16="http://schemas.microsoft.com/office/drawing/2014/main" id="{454F9891-E53A-B6E6-5DEE-E0FE3FC9C9D1}"/>
                </a:ext>
              </a:extLst>
            </p:cNvPr>
            <p:cNvSpPr/>
            <p:nvPr/>
          </p:nvSpPr>
          <p:spPr>
            <a:xfrm>
              <a:off x="8243379" y="5218176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46" name="Shape 41">
              <a:extLst>
                <a:ext uri="{FF2B5EF4-FFF2-40B4-BE49-F238E27FC236}">
                  <a16:creationId xmlns:a16="http://schemas.microsoft.com/office/drawing/2014/main" id="{EA06410A-199E-C943-7236-750B10234ECB}"/>
                </a:ext>
              </a:extLst>
            </p:cNvPr>
            <p:cNvSpPr/>
            <p:nvPr/>
          </p:nvSpPr>
          <p:spPr>
            <a:xfrm>
              <a:off x="10145331" y="5218176"/>
              <a:ext cx="1804416" cy="926592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7" name="Text 42">
              <a:extLst>
                <a:ext uri="{FF2B5EF4-FFF2-40B4-BE49-F238E27FC236}">
                  <a16:creationId xmlns:a16="http://schemas.microsoft.com/office/drawing/2014/main" id="{E3C12954-39F6-89B5-E37D-F9F82DE9CC2B}"/>
                </a:ext>
              </a:extLst>
            </p:cNvPr>
            <p:cNvSpPr/>
            <p:nvPr/>
          </p:nvSpPr>
          <p:spPr>
            <a:xfrm>
              <a:off x="10145331" y="5218176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48" name="Shape 43">
              <a:extLst>
                <a:ext uri="{FF2B5EF4-FFF2-40B4-BE49-F238E27FC236}">
                  <a16:creationId xmlns:a16="http://schemas.microsoft.com/office/drawing/2014/main" id="{74A0A8A3-6F0D-BA5B-A128-966C8409A872}"/>
                </a:ext>
              </a:extLst>
            </p:cNvPr>
            <p:cNvSpPr/>
            <p:nvPr/>
          </p:nvSpPr>
          <p:spPr>
            <a:xfrm>
              <a:off x="12047283" y="5218176"/>
              <a:ext cx="1804416" cy="926592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9" name="Text 44">
              <a:extLst>
                <a:ext uri="{FF2B5EF4-FFF2-40B4-BE49-F238E27FC236}">
                  <a16:creationId xmlns:a16="http://schemas.microsoft.com/office/drawing/2014/main" id="{12534CF5-4224-31EA-9098-CB9D2DBCBCA8}"/>
                </a:ext>
              </a:extLst>
            </p:cNvPr>
            <p:cNvSpPr/>
            <p:nvPr/>
          </p:nvSpPr>
          <p:spPr>
            <a:xfrm>
              <a:off x="12047283" y="5218176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50" name="Shape 45">
              <a:extLst>
                <a:ext uri="{FF2B5EF4-FFF2-40B4-BE49-F238E27FC236}">
                  <a16:creationId xmlns:a16="http://schemas.microsoft.com/office/drawing/2014/main" id="{7496D616-9481-1D38-5D4B-45331FB3389D}"/>
                </a:ext>
              </a:extLst>
            </p:cNvPr>
            <p:cNvSpPr/>
            <p:nvPr/>
          </p:nvSpPr>
          <p:spPr>
            <a:xfrm>
              <a:off x="13949235" y="5218176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1" name="Shape 46">
              <a:extLst>
                <a:ext uri="{FF2B5EF4-FFF2-40B4-BE49-F238E27FC236}">
                  <a16:creationId xmlns:a16="http://schemas.microsoft.com/office/drawing/2014/main" id="{030E905F-870D-B04F-B933-3143A3958D7E}"/>
                </a:ext>
              </a:extLst>
            </p:cNvPr>
            <p:cNvSpPr/>
            <p:nvPr/>
          </p:nvSpPr>
          <p:spPr>
            <a:xfrm>
              <a:off x="15851187" y="5218176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2" name="Shape 47">
              <a:extLst>
                <a:ext uri="{FF2B5EF4-FFF2-40B4-BE49-F238E27FC236}">
                  <a16:creationId xmlns:a16="http://schemas.microsoft.com/office/drawing/2014/main" id="{76E5A790-55C7-4FC0-9EFC-5EB5A4601942}"/>
                </a:ext>
              </a:extLst>
            </p:cNvPr>
            <p:cNvSpPr/>
            <p:nvPr/>
          </p:nvSpPr>
          <p:spPr>
            <a:xfrm>
              <a:off x="17753139" y="5218176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3" name="Shape 48">
              <a:extLst>
                <a:ext uri="{FF2B5EF4-FFF2-40B4-BE49-F238E27FC236}">
                  <a16:creationId xmlns:a16="http://schemas.microsoft.com/office/drawing/2014/main" id="{A11D5AF9-5D6B-8411-F20A-60CFF2AE3480}"/>
                </a:ext>
              </a:extLst>
            </p:cNvPr>
            <p:cNvSpPr/>
            <p:nvPr/>
          </p:nvSpPr>
          <p:spPr>
            <a:xfrm>
              <a:off x="19655091" y="5218176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4" name="Shape 49">
              <a:extLst>
                <a:ext uri="{FF2B5EF4-FFF2-40B4-BE49-F238E27FC236}">
                  <a16:creationId xmlns:a16="http://schemas.microsoft.com/office/drawing/2014/main" id="{D2353856-C4F7-748E-24E7-E94589CFB789}"/>
                </a:ext>
              </a:extLst>
            </p:cNvPr>
            <p:cNvSpPr/>
            <p:nvPr/>
          </p:nvSpPr>
          <p:spPr>
            <a:xfrm>
              <a:off x="21557043" y="5218176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5" name="Shape 50">
              <a:extLst>
                <a:ext uri="{FF2B5EF4-FFF2-40B4-BE49-F238E27FC236}">
                  <a16:creationId xmlns:a16="http://schemas.microsoft.com/office/drawing/2014/main" id="{828BF4C5-338C-A363-FE5D-0F9AF42D1FA3}"/>
                </a:ext>
              </a:extLst>
            </p:cNvPr>
            <p:cNvSpPr/>
            <p:nvPr/>
          </p:nvSpPr>
          <p:spPr>
            <a:xfrm>
              <a:off x="684339" y="6242304"/>
              <a:ext cx="7315200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6" name="Text 51">
              <a:extLst>
                <a:ext uri="{FF2B5EF4-FFF2-40B4-BE49-F238E27FC236}">
                  <a16:creationId xmlns:a16="http://schemas.microsoft.com/office/drawing/2014/main" id="{F5854AE2-1F16-E6A8-B737-6232B6819E96}"/>
                </a:ext>
              </a:extLst>
            </p:cNvPr>
            <p:cNvSpPr/>
            <p:nvPr/>
          </p:nvSpPr>
          <p:spPr>
            <a:xfrm>
              <a:off x="879411" y="6242304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collection — Phase 1</a:t>
              </a:r>
              <a:endParaRPr lang="en-US" sz="2267" dirty="0"/>
            </a:p>
          </p:txBody>
        </p:sp>
        <p:sp>
          <p:nvSpPr>
            <p:cNvPr id="57" name="Shape 52">
              <a:extLst>
                <a:ext uri="{FF2B5EF4-FFF2-40B4-BE49-F238E27FC236}">
                  <a16:creationId xmlns:a16="http://schemas.microsoft.com/office/drawing/2014/main" id="{3AAB68D1-3158-81CB-E996-8A462DDE6A9B}"/>
                </a:ext>
              </a:extLst>
            </p:cNvPr>
            <p:cNvSpPr/>
            <p:nvPr/>
          </p:nvSpPr>
          <p:spPr>
            <a:xfrm>
              <a:off x="8243379" y="6242304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8" name="Shape 53">
              <a:extLst>
                <a:ext uri="{FF2B5EF4-FFF2-40B4-BE49-F238E27FC236}">
                  <a16:creationId xmlns:a16="http://schemas.microsoft.com/office/drawing/2014/main" id="{61AE0922-2424-7FB8-F638-35DB52A6AF62}"/>
                </a:ext>
              </a:extLst>
            </p:cNvPr>
            <p:cNvSpPr/>
            <p:nvPr/>
          </p:nvSpPr>
          <p:spPr>
            <a:xfrm>
              <a:off x="10145331" y="6242304"/>
              <a:ext cx="1804416" cy="92659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9" name="Text 54">
              <a:extLst>
                <a:ext uri="{FF2B5EF4-FFF2-40B4-BE49-F238E27FC236}">
                  <a16:creationId xmlns:a16="http://schemas.microsoft.com/office/drawing/2014/main" id="{177D3F07-33FC-1DEA-B245-2C91F6C36702}"/>
                </a:ext>
              </a:extLst>
            </p:cNvPr>
            <p:cNvSpPr/>
            <p:nvPr/>
          </p:nvSpPr>
          <p:spPr>
            <a:xfrm>
              <a:off x="10145331" y="6242304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60" name="Shape 55">
              <a:extLst>
                <a:ext uri="{FF2B5EF4-FFF2-40B4-BE49-F238E27FC236}">
                  <a16:creationId xmlns:a16="http://schemas.microsoft.com/office/drawing/2014/main" id="{CB7F1887-D29E-7182-4419-DBDFD359ED50}"/>
                </a:ext>
              </a:extLst>
            </p:cNvPr>
            <p:cNvSpPr/>
            <p:nvPr/>
          </p:nvSpPr>
          <p:spPr>
            <a:xfrm>
              <a:off x="12047283" y="6242304"/>
              <a:ext cx="1804416" cy="92659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1" name="Text 56">
              <a:extLst>
                <a:ext uri="{FF2B5EF4-FFF2-40B4-BE49-F238E27FC236}">
                  <a16:creationId xmlns:a16="http://schemas.microsoft.com/office/drawing/2014/main" id="{71FB6FE8-59E6-A976-D4AE-D1149A07C7D6}"/>
                </a:ext>
              </a:extLst>
            </p:cNvPr>
            <p:cNvSpPr/>
            <p:nvPr/>
          </p:nvSpPr>
          <p:spPr>
            <a:xfrm>
              <a:off x="12047283" y="6242304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62" name="Shape 57">
              <a:extLst>
                <a:ext uri="{FF2B5EF4-FFF2-40B4-BE49-F238E27FC236}">
                  <a16:creationId xmlns:a16="http://schemas.microsoft.com/office/drawing/2014/main" id="{9832849C-4A37-6BB2-2C0A-BED56747E65F}"/>
                </a:ext>
              </a:extLst>
            </p:cNvPr>
            <p:cNvSpPr/>
            <p:nvPr/>
          </p:nvSpPr>
          <p:spPr>
            <a:xfrm>
              <a:off x="13949235" y="6242304"/>
              <a:ext cx="1804416" cy="92659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3" name="Text 58">
              <a:extLst>
                <a:ext uri="{FF2B5EF4-FFF2-40B4-BE49-F238E27FC236}">
                  <a16:creationId xmlns:a16="http://schemas.microsoft.com/office/drawing/2014/main" id="{F38D7C6F-B003-4372-6930-B9C9AF89B5DC}"/>
                </a:ext>
              </a:extLst>
            </p:cNvPr>
            <p:cNvSpPr/>
            <p:nvPr/>
          </p:nvSpPr>
          <p:spPr>
            <a:xfrm>
              <a:off x="13949235" y="6242304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00" name="Shape 59">
              <a:extLst>
                <a:ext uri="{FF2B5EF4-FFF2-40B4-BE49-F238E27FC236}">
                  <a16:creationId xmlns:a16="http://schemas.microsoft.com/office/drawing/2014/main" id="{10C2AA7E-C397-C0C7-478B-52B97C531EEC}"/>
                </a:ext>
              </a:extLst>
            </p:cNvPr>
            <p:cNvSpPr/>
            <p:nvPr/>
          </p:nvSpPr>
          <p:spPr>
            <a:xfrm>
              <a:off x="15851187" y="6242304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1" name="Shape 60">
              <a:extLst>
                <a:ext uri="{FF2B5EF4-FFF2-40B4-BE49-F238E27FC236}">
                  <a16:creationId xmlns:a16="http://schemas.microsoft.com/office/drawing/2014/main" id="{6436FDA7-5E36-8499-D219-E220EF7AB3D7}"/>
                </a:ext>
              </a:extLst>
            </p:cNvPr>
            <p:cNvSpPr/>
            <p:nvPr/>
          </p:nvSpPr>
          <p:spPr>
            <a:xfrm>
              <a:off x="17753139" y="6242304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2" name="Shape 61">
              <a:extLst>
                <a:ext uri="{FF2B5EF4-FFF2-40B4-BE49-F238E27FC236}">
                  <a16:creationId xmlns:a16="http://schemas.microsoft.com/office/drawing/2014/main" id="{485EA105-D819-81D2-4569-BEB41BCFF573}"/>
                </a:ext>
              </a:extLst>
            </p:cNvPr>
            <p:cNvSpPr/>
            <p:nvPr/>
          </p:nvSpPr>
          <p:spPr>
            <a:xfrm>
              <a:off x="19655091" y="6242304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3" name="Shape 62">
              <a:extLst>
                <a:ext uri="{FF2B5EF4-FFF2-40B4-BE49-F238E27FC236}">
                  <a16:creationId xmlns:a16="http://schemas.microsoft.com/office/drawing/2014/main" id="{4C4CBAD1-6CB1-977F-0767-F469E03B78EA}"/>
                </a:ext>
              </a:extLst>
            </p:cNvPr>
            <p:cNvSpPr/>
            <p:nvPr/>
          </p:nvSpPr>
          <p:spPr>
            <a:xfrm>
              <a:off x="21557043" y="6242304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4" name="Shape 63">
              <a:extLst>
                <a:ext uri="{FF2B5EF4-FFF2-40B4-BE49-F238E27FC236}">
                  <a16:creationId xmlns:a16="http://schemas.microsoft.com/office/drawing/2014/main" id="{F0F9F080-8E9D-BE0C-5318-BBFE2A3285B8}"/>
                </a:ext>
              </a:extLst>
            </p:cNvPr>
            <p:cNvSpPr/>
            <p:nvPr/>
          </p:nvSpPr>
          <p:spPr>
            <a:xfrm>
              <a:off x="684339" y="7266432"/>
              <a:ext cx="7315200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5" name="Text 64">
              <a:extLst>
                <a:ext uri="{FF2B5EF4-FFF2-40B4-BE49-F238E27FC236}">
                  <a16:creationId xmlns:a16="http://schemas.microsoft.com/office/drawing/2014/main" id="{D4C1501C-B330-EDC0-EA25-97153AA4A869}"/>
                </a:ext>
              </a:extLst>
            </p:cNvPr>
            <p:cNvSpPr/>
            <p:nvPr/>
          </p:nvSpPr>
          <p:spPr>
            <a:xfrm>
              <a:off x="879411" y="7266432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Interim analysis</a:t>
              </a:r>
              <a:endParaRPr lang="en-US" sz="2267" dirty="0"/>
            </a:p>
          </p:txBody>
        </p:sp>
        <p:sp>
          <p:nvSpPr>
            <p:cNvPr id="1606" name="Shape 65">
              <a:extLst>
                <a:ext uri="{FF2B5EF4-FFF2-40B4-BE49-F238E27FC236}">
                  <a16:creationId xmlns:a16="http://schemas.microsoft.com/office/drawing/2014/main" id="{EDB670A4-0607-6FFC-1020-C48DD91F7E9E}"/>
                </a:ext>
              </a:extLst>
            </p:cNvPr>
            <p:cNvSpPr/>
            <p:nvPr/>
          </p:nvSpPr>
          <p:spPr>
            <a:xfrm>
              <a:off x="8243379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7" name="Shape 66">
              <a:extLst>
                <a:ext uri="{FF2B5EF4-FFF2-40B4-BE49-F238E27FC236}">
                  <a16:creationId xmlns:a16="http://schemas.microsoft.com/office/drawing/2014/main" id="{7F03E06A-33A5-7A84-8455-33355A4B6CA8}"/>
                </a:ext>
              </a:extLst>
            </p:cNvPr>
            <p:cNvSpPr/>
            <p:nvPr/>
          </p:nvSpPr>
          <p:spPr>
            <a:xfrm>
              <a:off x="10145331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8" name="Shape 67">
              <a:extLst>
                <a:ext uri="{FF2B5EF4-FFF2-40B4-BE49-F238E27FC236}">
                  <a16:creationId xmlns:a16="http://schemas.microsoft.com/office/drawing/2014/main" id="{41ACF560-31B2-4EBF-CB84-A2308D3E6120}"/>
                </a:ext>
              </a:extLst>
            </p:cNvPr>
            <p:cNvSpPr/>
            <p:nvPr/>
          </p:nvSpPr>
          <p:spPr>
            <a:xfrm>
              <a:off x="12047283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09" name="Shape 68">
              <a:extLst>
                <a:ext uri="{FF2B5EF4-FFF2-40B4-BE49-F238E27FC236}">
                  <a16:creationId xmlns:a16="http://schemas.microsoft.com/office/drawing/2014/main" id="{3F44A4F1-6D83-CE48-FADE-0757CFA99F9C}"/>
                </a:ext>
              </a:extLst>
            </p:cNvPr>
            <p:cNvSpPr/>
            <p:nvPr/>
          </p:nvSpPr>
          <p:spPr>
            <a:xfrm>
              <a:off x="13949235" y="7266432"/>
              <a:ext cx="1804416" cy="926592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0" name="Text 69">
              <a:extLst>
                <a:ext uri="{FF2B5EF4-FFF2-40B4-BE49-F238E27FC236}">
                  <a16:creationId xmlns:a16="http://schemas.microsoft.com/office/drawing/2014/main" id="{EA19DCB2-6FE1-CB73-AFA9-ADA505285A95}"/>
                </a:ext>
              </a:extLst>
            </p:cNvPr>
            <p:cNvSpPr/>
            <p:nvPr/>
          </p:nvSpPr>
          <p:spPr>
            <a:xfrm>
              <a:off x="13949235" y="7266432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11" name="Shape 70">
              <a:extLst>
                <a:ext uri="{FF2B5EF4-FFF2-40B4-BE49-F238E27FC236}">
                  <a16:creationId xmlns:a16="http://schemas.microsoft.com/office/drawing/2014/main" id="{7C1D8927-225A-80BC-5914-EE23147896A5}"/>
                </a:ext>
              </a:extLst>
            </p:cNvPr>
            <p:cNvSpPr/>
            <p:nvPr/>
          </p:nvSpPr>
          <p:spPr>
            <a:xfrm>
              <a:off x="15851187" y="7266432"/>
              <a:ext cx="1804416" cy="926592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2" name="Text 71">
              <a:extLst>
                <a:ext uri="{FF2B5EF4-FFF2-40B4-BE49-F238E27FC236}">
                  <a16:creationId xmlns:a16="http://schemas.microsoft.com/office/drawing/2014/main" id="{F9D50481-2076-B51B-7E9F-CE372C96AFCE}"/>
                </a:ext>
              </a:extLst>
            </p:cNvPr>
            <p:cNvSpPr/>
            <p:nvPr/>
          </p:nvSpPr>
          <p:spPr>
            <a:xfrm>
              <a:off x="15851187" y="7266432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13" name="Shape 72">
              <a:extLst>
                <a:ext uri="{FF2B5EF4-FFF2-40B4-BE49-F238E27FC236}">
                  <a16:creationId xmlns:a16="http://schemas.microsoft.com/office/drawing/2014/main" id="{E4E49475-B505-C31F-93D9-E65EA5185025}"/>
                </a:ext>
              </a:extLst>
            </p:cNvPr>
            <p:cNvSpPr/>
            <p:nvPr/>
          </p:nvSpPr>
          <p:spPr>
            <a:xfrm>
              <a:off x="17753139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4" name="Shape 73">
              <a:extLst>
                <a:ext uri="{FF2B5EF4-FFF2-40B4-BE49-F238E27FC236}">
                  <a16:creationId xmlns:a16="http://schemas.microsoft.com/office/drawing/2014/main" id="{0BFE1484-2A16-5E1F-7303-33460151F42B}"/>
                </a:ext>
              </a:extLst>
            </p:cNvPr>
            <p:cNvSpPr/>
            <p:nvPr/>
          </p:nvSpPr>
          <p:spPr>
            <a:xfrm>
              <a:off x="19655091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5" name="Shape 74">
              <a:extLst>
                <a:ext uri="{FF2B5EF4-FFF2-40B4-BE49-F238E27FC236}">
                  <a16:creationId xmlns:a16="http://schemas.microsoft.com/office/drawing/2014/main" id="{AECAE811-BE8A-C4CA-98DD-72DDA4C68A10}"/>
                </a:ext>
              </a:extLst>
            </p:cNvPr>
            <p:cNvSpPr/>
            <p:nvPr/>
          </p:nvSpPr>
          <p:spPr>
            <a:xfrm>
              <a:off x="21557043" y="7266432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6" name="Shape 75">
              <a:extLst>
                <a:ext uri="{FF2B5EF4-FFF2-40B4-BE49-F238E27FC236}">
                  <a16:creationId xmlns:a16="http://schemas.microsoft.com/office/drawing/2014/main" id="{716BA6A3-DF94-255C-204D-867D9D73AEEC}"/>
                </a:ext>
              </a:extLst>
            </p:cNvPr>
            <p:cNvSpPr/>
            <p:nvPr/>
          </p:nvSpPr>
          <p:spPr>
            <a:xfrm>
              <a:off x="684339" y="8290560"/>
              <a:ext cx="7315200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7" name="Text 76">
              <a:extLst>
                <a:ext uri="{FF2B5EF4-FFF2-40B4-BE49-F238E27FC236}">
                  <a16:creationId xmlns:a16="http://schemas.microsoft.com/office/drawing/2014/main" id="{BCE5CE5D-5B06-4C9E-4080-6A4ABCA46E63}"/>
                </a:ext>
              </a:extLst>
            </p:cNvPr>
            <p:cNvSpPr/>
            <p:nvPr/>
          </p:nvSpPr>
          <p:spPr>
            <a:xfrm>
              <a:off x="879411" y="8290560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collection — Phase 2</a:t>
              </a:r>
              <a:endParaRPr lang="en-US" sz="2267" dirty="0"/>
            </a:p>
          </p:txBody>
        </p:sp>
        <p:sp>
          <p:nvSpPr>
            <p:cNvPr id="1618" name="Shape 77">
              <a:extLst>
                <a:ext uri="{FF2B5EF4-FFF2-40B4-BE49-F238E27FC236}">
                  <a16:creationId xmlns:a16="http://schemas.microsoft.com/office/drawing/2014/main" id="{25B45A25-5C07-BBDF-FA44-F81686EC0462}"/>
                </a:ext>
              </a:extLst>
            </p:cNvPr>
            <p:cNvSpPr/>
            <p:nvPr/>
          </p:nvSpPr>
          <p:spPr>
            <a:xfrm>
              <a:off x="8243379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19" name="Shape 78">
              <a:extLst>
                <a:ext uri="{FF2B5EF4-FFF2-40B4-BE49-F238E27FC236}">
                  <a16:creationId xmlns:a16="http://schemas.microsoft.com/office/drawing/2014/main" id="{951282F7-BF50-D1A7-5D82-50412724F676}"/>
                </a:ext>
              </a:extLst>
            </p:cNvPr>
            <p:cNvSpPr/>
            <p:nvPr/>
          </p:nvSpPr>
          <p:spPr>
            <a:xfrm>
              <a:off x="10145331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0" name="Shape 79">
              <a:extLst>
                <a:ext uri="{FF2B5EF4-FFF2-40B4-BE49-F238E27FC236}">
                  <a16:creationId xmlns:a16="http://schemas.microsoft.com/office/drawing/2014/main" id="{C6E51E7F-26B3-3461-1A71-A0CCCAFB52E7}"/>
                </a:ext>
              </a:extLst>
            </p:cNvPr>
            <p:cNvSpPr/>
            <p:nvPr/>
          </p:nvSpPr>
          <p:spPr>
            <a:xfrm>
              <a:off x="12047283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1" name="Shape 80">
              <a:extLst>
                <a:ext uri="{FF2B5EF4-FFF2-40B4-BE49-F238E27FC236}">
                  <a16:creationId xmlns:a16="http://schemas.microsoft.com/office/drawing/2014/main" id="{B0969FA5-24EC-EDCC-BDFE-D5A4E2729F3B}"/>
                </a:ext>
              </a:extLst>
            </p:cNvPr>
            <p:cNvSpPr/>
            <p:nvPr/>
          </p:nvSpPr>
          <p:spPr>
            <a:xfrm>
              <a:off x="13949235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2" name="Shape 81">
              <a:extLst>
                <a:ext uri="{FF2B5EF4-FFF2-40B4-BE49-F238E27FC236}">
                  <a16:creationId xmlns:a16="http://schemas.microsoft.com/office/drawing/2014/main" id="{C0DA8AAD-7930-17DA-A268-57AC1E2B5BA4}"/>
                </a:ext>
              </a:extLst>
            </p:cNvPr>
            <p:cNvSpPr/>
            <p:nvPr/>
          </p:nvSpPr>
          <p:spPr>
            <a:xfrm>
              <a:off x="15851187" y="8290560"/>
              <a:ext cx="1804416" cy="92659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3" name="Text 82">
              <a:extLst>
                <a:ext uri="{FF2B5EF4-FFF2-40B4-BE49-F238E27FC236}">
                  <a16:creationId xmlns:a16="http://schemas.microsoft.com/office/drawing/2014/main" id="{1A827CA2-2E1D-8A0C-41D5-1518DA4EB692}"/>
                </a:ext>
              </a:extLst>
            </p:cNvPr>
            <p:cNvSpPr/>
            <p:nvPr/>
          </p:nvSpPr>
          <p:spPr>
            <a:xfrm>
              <a:off x="15851187" y="8290560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24" name="Shape 83">
              <a:extLst>
                <a:ext uri="{FF2B5EF4-FFF2-40B4-BE49-F238E27FC236}">
                  <a16:creationId xmlns:a16="http://schemas.microsoft.com/office/drawing/2014/main" id="{3207CE27-3C00-7FC6-B2A4-453974F9DE44}"/>
                </a:ext>
              </a:extLst>
            </p:cNvPr>
            <p:cNvSpPr/>
            <p:nvPr/>
          </p:nvSpPr>
          <p:spPr>
            <a:xfrm>
              <a:off x="17753139" y="8290560"/>
              <a:ext cx="1804416" cy="926592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5" name="Text 84">
              <a:extLst>
                <a:ext uri="{FF2B5EF4-FFF2-40B4-BE49-F238E27FC236}">
                  <a16:creationId xmlns:a16="http://schemas.microsoft.com/office/drawing/2014/main" id="{4FF23F16-5903-69CA-E389-AC4047126103}"/>
                </a:ext>
              </a:extLst>
            </p:cNvPr>
            <p:cNvSpPr/>
            <p:nvPr/>
          </p:nvSpPr>
          <p:spPr>
            <a:xfrm>
              <a:off x="17753139" y="8290560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26" name="Shape 85">
              <a:extLst>
                <a:ext uri="{FF2B5EF4-FFF2-40B4-BE49-F238E27FC236}">
                  <a16:creationId xmlns:a16="http://schemas.microsoft.com/office/drawing/2014/main" id="{094B5FF8-F22B-69AF-FE27-B18E276948CA}"/>
                </a:ext>
              </a:extLst>
            </p:cNvPr>
            <p:cNvSpPr/>
            <p:nvPr/>
          </p:nvSpPr>
          <p:spPr>
            <a:xfrm>
              <a:off x="19655091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7" name="Shape 86">
              <a:extLst>
                <a:ext uri="{FF2B5EF4-FFF2-40B4-BE49-F238E27FC236}">
                  <a16:creationId xmlns:a16="http://schemas.microsoft.com/office/drawing/2014/main" id="{AAA518FF-14FD-61D7-5E6A-90460D8251AF}"/>
                </a:ext>
              </a:extLst>
            </p:cNvPr>
            <p:cNvSpPr/>
            <p:nvPr/>
          </p:nvSpPr>
          <p:spPr>
            <a:xfrm>
              <a:off x="21557043" y="8290560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8" name="Shape 87">
              <a:extLst>
                <a:ext uri="{FF2B5EF4-FFF2-40B4-BE49-F238E27FC236}">
                  <a16:creationId xmlns:a16="http://schemas.microsoft.com/office/drawing/2014/main" id="{8F931B24-1FE2-CD1C-038D-3C6EEAE957C6}"/>
                </a:ext>
              </a:extLst>
            </p:cNvPr>
            <p:cNvSpPr/>
            <p:nvPr/>
          </p:nvSpPr>
          <p:spPr>
            <a:xfrm>
              <a:off x="684339" y="9314688"/>
              <a:ext cx="7315200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29" name="Text 88">
              <a:extLst>
                <a:ext uri="{FF2B5EF4-FFF2-40B4-BE49-F238E27FC236}">
                  <a16:creationId xmlns:a16="http://schemas.microsoft.com/office/drawing/2014/main" id="{0CAC9503-F1CA-113D-74A9-C394FE38876B}"/>
                </a:ext>
              </a:extLst>
            </p:cNvPr>
            <p:cNvSpPr/>
            <p:nvPr/>
          </p:nvSpPr>
          <p:spPr>
            <a:xfrm>
              <a:off x="879411" y="9314688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Final analysis &amp; write-up</a:t>
              </a:r>
              <a:endParaRPr lang="en-US" sz="2267" dirty="0"/>
            </a:p>
          </p:txBody>
        </p:sp>
        <p:sp>
          <p:nvSpPr>
            <p:cNvPr id="1630" name="Shape 89">
              <a:extLst>
                <a:ext uri="{FF2B5EF4-FFF2-40B4-BE49-F238E27FC236}">
                  <a16:creationId xmlns:a16="http://schemas.microsoft.com/office/drawing/2014/main" id="{69623857-7FC7-387C-CA35-8547F07E12B4}"/>
                </a:ext>
              </a:extLst>
            </p:cNvPr>
            <p:cNvSpPr/>
            <p:nvPr/>
          </p:nvSpPr>
          <p:spPr>
            <a:xfrm>
              <a:off x="8243379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1" name="Shape 90">
              <a:extLst>
                <a:ext uri="{FF2B5EF4-FFF2-40B4-BE49-F238E27FC236}">
                  <a16:creationId xmlns:a16="http://schemas.microsoft.com/office/drawing/2014/main" id="{394E7B25-648A-2858-C1E8-F18F2DE33051}"/>
                </a:ext>
              </a:extLst>
            </p:cNvPr>
            <p:cNvSpPr/>
            <p:nvPr/>
          </p:nvSpPr>
          <p:spPr>
            <a:xfrm>
              <a:off x="10145331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2" name="Shape 91">
              <a:extLst>
                <a:ext uri="{FF2B5EF4-FFF2-40B4-BE49-F238E27FC236}">
                  <a16:creationId xmlns:a16="http://schemas.microsoft.com/office/drawing/2014/main" id="{7CDD85B0-DF13-2C81-C57D-5DAF8E5F5AF6}"/>
                </a:ext>
              </a:extLst>
            </p:cNvPr>
            <p:cNvSpPr/>
            <p:nvPr/>
          </p:nvSpPr>
          <p:spPr>
            <a:xfrm>
              <a:off x="12047283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3" name="Shape 92">
              <a:extLst>
                <a:ext uri="{FF2B5EF4-FFF2-40B4-BE49-F238E27FC236}">
                  <a16:creationId xmlns:a16="http://schemas.microsoft.com/office/drawing/2014/main" id="{4BC47010-0814-4CD1-AB53-DDC4DA613DF5}"/>
                </a:ext>
              </a:extLst>
            </p:cNvPr>
            <p:cNvSpPr/>
            <p:nvPr/>
          </p:nvSpPr>
          <p:spPr>
            <a:xfrm>
              <a:off x="13949235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4" name="Shape 93">
              <a:extLst>
                <a:ext uri="{FF2B5EF4-FFF2-40B4-BE49-F238E27FC236}">
                  <a16:creationId xmlns:a16="http://schemas.microsoft.com/office/drawing/2014/main" id="{1127FC9A-C78E-F92A-61A8-B848CD575B69}"/>
                </a:ext>
              </a:extLst>
            </p:cNvPr>
            <p:cNvSpPr/>
            <p:nvPr/>
          </p:nvSpPr>
          <p:spPr>
            <a:xfrm>
              <a:off x="15851187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5" name="Shape 94">
              <a:extLst>
                <a:ext uri="{FF2B5EF4-FFF2-40B4-BE49-F238E27FC236}">
                  <a16:creationId xmlns:a16="http://schemas.microsoft.com/office/drawing/2014/main" id="{E77D7854-877C-F6B0-D75A-D41E43459D3D}"/>
                </a:ext>
              </a:extLst>
            </p:cNvPr>
            <p:cNvSpPr/>
            <p:nvPr/>
          </p:nvSpPr>
          <p:spPr>
            <a:xfrm>
              <a:off x="17753139" y="9314688"/>
              <a:ext cx="1804416" cy="926592"/>
            </a:xfrm>
            <a:prstGeom prst="rect">
              <a:avLst/>
            </a:prstGeom>
            <a:solidFill>
              <a:srgbClr val="27AE6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6" name="Text 95">
              <a:extLst>
                <a:ext uri="{FF2B5EF4-FFF2-40B4-BE49-F238E27FC236}">
                  <a16:creationId xmlns:a16="http://schemas.microsoft.com/office/drawing/2014/main" id="{450DED27-1DB9-8730-C9F2-09D3521B6F2B}"/>
                </a:ext>
              </a:extLst>
            </p:cNvPr>
            <p:cNvSpPr/>
            <p:nvPr/>
          </p:nvSpPr>
          <p:spPr>
            <a:xfrm>
              <a:off x="17753139" y="9314688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37" name="Shape 96">
              <a:extLst>
                <a:ext uri="{FF2B5EF4-FFF2-40B4-BE49-F238E27FC236}">
                  <a16:creationId xmlns:a16="http://schemas.microsoft.com/office/drawing/2014/main" id="{10DCCD2A-1C2C-0B5E-C49A-25445F5EF8B8}"/>
                </a:ext>
              </a:extLst>
            </p:cNvPr>
            <p:cNvSpPr/>
            <p:nvPr/>
          </p:nvSpPr>
          <p:spPr>
            <a:xfrm>
              <a:off x="19655091" y="9314688"/>
              <a:ext cx="1804416" cy="926592"/>
            </a:xfrm>
            <a:prstGeom prst="rect">
              <a:avLst/>
            </a:prstGeom>
            <a:solidFill>
              <a:srgbClr val="27AE6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38" name="Text 97">
              <a:extLst>
                <a:ext uri="{FF2B5EF4-FFF2-40B4-BE49-F238E27FC236}">
                  <a16:creationId xmlns:a16="http://schemas.microsoft.com/office/drawing/2014/main" id="{9FA79A0D-4314-9322-6041-15EF447DA792}"/>
                </a:ext>
              </a:extLst>
            </p:cNvPr>
            <p:cNvSpPr/>
            <p:nvPr/>
          </p:nvSpPr>
          <p:spPr>
            <a:xfrm>
              <a:off x="19655091" y="9314688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39" name="Shape 98">
              <a:extLst>
                <a:ext uri="{FF2B5EF4-FFF2-40B4-BE49-F238E27FC236}">
                  <a16:creationId xmlns:a16="http://schemas.microsoft.com/office/drawing/2014/main" id="{15F4D6D9-D34E-F6D9-7C80-73A5BC907A5C}"/>
                </a:ext>
              </a:extLst>
            </p:cNvPr>
            <p:cNvSpPr/>
            <p:nvPr/>
          </p:nvSpPr>
          <p:spPr>
            <a:xfrm>
              <a:off x="21557043" y="9314688"/>
              <a:ext cx="1804416" cy="926592"/>
            </a:xfrm>
            <a:prstGeom prst="rect">
              <a:avLst/>
            </a:prstGeom>
            <a:solidFill>
              <a:srgbClr val="F4F6FA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0" name="Shape 99">
              <a:extLst>
                <a:ext uri="{FF2B5EF4-FFF2-40B4-BE49-F238E27FC236}">
                  <a16:creationId xmlns:a16="http://schemas.microsoft.com/office/drawing/2014/main" id="{34948E85-5E1B-C931-5459-1B9CA4C8C34C}"/>
                </a:ext>
              </a:extLst>
            </p:cNvPr>
            <p:cNvSpPr/>
            <p:nvPr/>
          </p:nvSpPr>
          <p:spPr>
            <a:xfrm>
              <a:off x="684339" y="10338816"/>
              <a:ext cx="7315200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1" name="Text 100">
              <a:extLst>
                <a:ext uri="{FF2B5EF4-FFF2-40B4-BE49-F238E27FC236}">
                  <a16:creationId xmlns:a16="http://schemas.microsoft.com/office/drawing/2014/main" id="{45B62C72-A1D8-57F8-D6EB-7F0FA9541F84}"/>
                </a:ext>
              </a:extLst>
            </p:cNvPr>
            <p:cNvSpPr/>
            <p:nvPr/>
          </p:nvSpPr>
          <p:spPr>
            <a:xfrm>
              <a:off x="879411" y="10338816"/>
              <a:ext cx="692505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2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Dissemination &amp; policy briefs</a:t>
              </a:r>
              <a:endParaRPr lang="en-US" sz="2267" dirty="0"/>
            </a:p>
          </p:txBody>
        </p:sp>
        <p:sp>
          <p:nvSpPr>
            <p:cNvPr id="1642" name="Shape 101">
              <a:extLst>
                <a:ext uri="{FF2B5EF4-FFF2-40B4-BE49-F238E27FC236}">
                  <a16:creationId xmlns:a16="http://schemas.microsoft.com/office/drawing/2014/main" id="{5FD9445D-B270-5DAD-4708-C9CB1F8CF2C4}"/>
                </a:ext>
              </a:extLst>
            </p:cNvPr>
            <p:cNvSpPr/>
            <p:nvPr/>
          </p:nvSpPr>
          <p:spPr>
            <a:xfrm>
              <a:off x="8243379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3" name="Shape 102">
              <a:extLst>
                <a:ext uri="{FF2B5EF4-FFF2-40B4-BE49-F238E27FC236}">
                  <a16:creationId xmlns:a16="http://schemas.microsoft.com/office/drawing/2014/main" id="{BAAA288C-D2D3-E109-3F9B-2DC4D83AD0C0}"/>
                </a:ext>
              </a:extLst>
            </p:cNvPr>
            <p:cNvSpPr/>
            <p:nvPr/>
          </p:nvSpPr>
          <p:spPr>
            <a:xfrm>
              <a:off x="10145331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4" name="Shape 103">
              <a:extLst>
                <a:ext uri="{FF2B5EF4-FFF2-40B4-BE49-F238E27FC236}">
                  <a16:creationId xmlns:a16="http://schemas.microsoft.com/office/drawing/2014/main" id="{332A549F-029E-CCA1-8CFD-1950B737C092}"/>
                </a:ext>
              </a:extLst>
            </p:cNvPr>
            <p:cNvSpPr/>
            <p:nvPr/>
          </p:nvSpPr>
          <p:spPr>
            <a:xfrm>
              <a:off x="12047283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5" name="Shape 104">
              <a:extLst>
                <a:ext uri="{FF2B5EF4-FFF2-40B4-BE49-F238E27FC236}">
                  <a16:creationId xmlns:a16="http://schemas.microsoft.com/office/drawing/2014/main" id="{E98E38EE-A3EC-34B5-CAD6-19B45E6BD3A2}"/>
                </a:ext>
              </a:extLst>
            </p:cNvPr>
            <p:cNvSpPr/>
            <p:nvPr/>
          </p:nvSpPr>
          <p:spPr>
            <a:xfrm>
              <a:off x="13949235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6" name="Shape 105">
              <a:extLst>
                <a:ext uri="{FF2B5EF4-FFF2-40B4-BE49-F238E27FC236}">
                  <a16:creationId xmlns:a16="http://schemas.microsoft.com/office/drawing/2014/main" id="{B3813E85-88F0-3FA7-E170-E876D1464242}"/>
                </a:ext>
              </a:extLst>
            </p:cNvPr>
            <p:cNvSpPr/>
            <p:nvPr/>
          </p:nvSpPr>
          <p:spPr>
            <a:xfrm>
              <a:off x="15851187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7" name="Shape 106">
              <a:extLst>
                <a:ext uri="{FF2B5EF4-FFF2-40B4-BE49-F238E27FC236}">
                  <a16:creationId xmlns:a16="http://schemas.microsoft.com/office/drawing/2014/main" id="{29E86040-4296-3AFB-BBA4-3EF7FBE31A5E}"/>
                </a:ext>
              </a:extLst>
            </p:cNvPr>
            <p:cNvSpPr/>
            <p:nvPr/>
          </p:nvSpPr>
          <p:spPr>
            <a:xfrm>
              <a:off x="17753139" y="10338816"/>
              <a:ext cx="1804416" cy="926592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8" name="Shape 107">
              <a:extLst>
                <a:ext uri="{FF2B5EF4-FFF2-40B4-BE49-F238E27FC236}">
                  <a16:creationId xmlns:a16="http://schemas.microsoft.com/office/drawing/2014/main" id="{EEA7CF23-4D70-E19E-3884-45406FFD4CE4}"/>
                </a:ext>
              </a:extLst>
            </p:cNvPr>
            <p:cNvSpPr/>
            <p:nvPr/>
          </p:nvSpPr>
          <p:spPr>
            <a:xfrm>
              <a:off x="19655091" y="10338816"/>
              <a:ext cx="1804416" cy="92659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49" name="Text 108">
              <a:extLst>
                <a:ext uri="{FF2B5EF4-FFF2-40B4-BE49-F238E27FC236}">
                  <a16:creationId xmlns:a16="http://schemas.microsoft.com/office/drawing/2014/main" id="{DD7576C3-CFBA-B554-4785-BFDAADAC5424}"/>
                </a:ext>
              </a:extLst>
            </p:cNvPr>
            <p:cNvSpPr/>
            <p:nvPr/>
          </p:nvSpPr>
          <p:spPr>
            <a:xfrm>
              <a:off x="19655091" y="10338816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50" name="Shape 109">
              <a:extLst>
                <a:ext uri="{FF2B5EF4-FFF2-40B4-BE49-F238E27FC236}">
                  <a16:creationId xmlns:a16="http://schemas.microsoft.com/office/drawing/2014/main" id="{899E4D9C-77B2-B05D-DF80-EAEA708AF3F5}"/>
                </a:ext>
              </a:extLst>
            </p:cNvPr>
            <p:cNvSpPr/>
            <p:nvPr/>
          </p:nvSpPr>
          <p:spPr>
            <a:xfrm>
              <a:off x="21557043" y="10338816"/>
              <a:ext cx="1804416" cy="926592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51" name="Text 110">
              <a:extLst>
                <a:ext uri="{FF2B5EF4-FFF2-40B4-BE49-F238E27FC236}">
                  <a16:creationId xmlns:a16="http://schemas.microsoft.com/office/drawing/2014/main" id="{4BEE2043-78DC-7BE8-89C3-5B3E1CEF3404}"/>
                </a:ext>
              </a:extLst>
            </p:cNvPr>
            <p:cNvSpPr/>
            <p:nvPr/>
          </p:nvSpPr>
          <p:spPr>
            <a:xfrm>
              <a:off x="21557043" y="10338816"/>
              <a:ext cx="180441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▪</a:t>
              </a:r>
              <a:endParaRPr lang="en-US" sz="1867" dirty="0"/>
            </a:p>
          </p:txBody>
        </p:sp>
        <p:sp>
          <p:nvSpPr>
            <p:cNvPr id="1652" name="Text 111">
              <a:extLst>
                <a:ext uri="{FF2B5EF4-FFF2-40B4-BE49-F238E27FC236}">
                  <a16:creationId xmlns:a16="http://schemas.microsoft.com/office/drawing/2014/main" id="{52AD5829-2AF2-FC15-5058-59DE4CBCF776}"/>
                </a:ext>
              </a:extLst>
            </p:cNvPr>
            <p:cNvSpPr/>
            <p:nvPr/>
          </p:nvSpPr>
          <p:spPr>
            <a:xfrm>
              <a:off x="684339" y="11387328"/>
              <a:ext cx="23018496" cy="8534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Tip: Include SMART milestones (Specific, Measurable, Achievable, Relevant, Time-bound) and identify the critical path to completion.</a:t>
              </a:r>
              <a:endParaRPr lang="en-US" sz="2533" dirty="0"/>
            </a:p>
          </p:txBody>
        </p:sp>
        <p:sp>
          <p:nvSpPr>
            <p:cNvPr id="1653" name="Text 112">
              <a:extLst>
                <a:ext uri="{FF2B5EF4-FFF2-40B4-BE49-F238E27FC236}">
                  <a16:creationId xmlns:a16="http://schemas.microsoft.com/office/drawing/2014/main" id="{251F20E5-9E9E-B4CC-D96D-851F349BCE5B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Baker &amp; Baker (2000). On Time/On Budget: A Step-by-Step Guide for Managing Any Project. Prentice Hall.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83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72871DFA-DB2C-9751-9A36-91CBA77B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B1861D6A-B41A-E8FE-2B8C-9921E35ACE0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BA721218-FB97-3BAE-C5C6-2D594B1FE0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19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886D5805-F04C-C1ED-1DA8-028E774FD3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KNOWLEDGE CHECK</a:t>
            </a: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79300CC9-9DAB-525E-4E39-500EAC8B9A30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92AE0517-BB7E-B5C4-CC9D-87B5684358AC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C34D66DD-9511-9A0A-EBB1-843B2ABEE54C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1B028A5B-8CA4-BC75-3CBF-A63CD24FA2F5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8694204A-D063-3882-75CD-7D1198BA1E4B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DA3026F5-71AD-0087-7098-2D4B44EC4565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D5DA3E36-50CA-51C7-3E18-40DDED8F465C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D40BCD2F-10E1-4D4F-C93D-89DA7C28056A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33EAF139-0900-8EE3-DC39-2ABB286E6F2A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B0F01737-839B-F67C-32C5-8E92863A01A8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8774622F-9491-D43E-E753-2166F8CBBF14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02837E18-CC24-21A6-B02B-FF7FBFB8FA60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60F0EA24-AB8E-46FB-3CE6-631D0365DD99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4A697BA9-39B3-81B3-2286-321A5F3FFA82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1ADBAB97-25D4-74AE-4355-1DA8D54BF00B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F4983416-95E8-4310-4F06-DE3CC8006F17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A88EA1A5-6313-186D-8421-374A413782D6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96B4C2B2-5DEE-E30C-52EF-8660BCAEF873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27B0E67D-CDFD-0563-2106-F81A3A8D45A4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185B15A2-33B1-5DB4-2EB6-2DF5B437CB6B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F4B58592-1DDF-014A-5FC2-CE2155EFD04F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sp>
        <p:nvSpPr>
          <p:cNvPr id="33" name="Shape 2">
            <a:extLst>
              <a:ext uri="{FF2B5EF4-FFF2-40B4-BE49-F238E27FC236}">
                <a16:creationId xmlns:a16="http://schemas.microsoft.com/office/drawing/2014/main" id="{32C19546-810C-C368-E994-E3C7CB55E628}"/>
              </a:ext>
            </a:extLst>
          </p:cNvPr>
          <p:cNvSpPr/>
          <p:nvPr/>
        </p:nvSpPr>
        <p:spPr>
          <a:xfrm>
            <a:off x="976947" y="2072640"/>
            <a:ext cx="2243328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037F89A1-EE47-E89A-ACAF-5AD285906477}"/>
              </a:ext>
            </a:extLst>
          </p:cNvPr>
          <p:cNvSpPr/>
          <p:nvPr/>
        </p:nvSpPr>
        <p:spPr>
          <a:xfrm>
            <a:off x="1342707" y="2072640"/>
            <a:ext cx="217017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0D1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researcher submits a budget to the Gates Foundation and includes 28% indirect costs. What is the most likely outcome?</a:t>
            </a:r>
            <a:endParaRPr lang="en-US" sz="3733" dirty="0"/>
          </a:p>
        </p:txBody>
      </p:sp>
      <p:sp>
        <p:nvSpPr>
          <p:cNvPr id="35" name="Shape 4">
            <a:extLst>
              <a:ext uri="{FF2B5EF4-FFF2-40B4-BE49-F238E27FC236}">
                <a16:creationId xmlns:a16="http://schemas.microsoft.com/office/drawing/2014/main" id="{B00067D0-5CBA-84E4-30BE-EAF3D21529AB}"/>
              </a:ext>
            </a:extLst>
          </p:cNvPr>
          <p:cNvSpPr/>
          <p:nvPr/>
        </p:nvSpPr>
        <p:spPr>
          <a:xfrm>
            <a:off x="976947" y="512064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6" name="Shape 5">
            <a:extLst>
              <a:ext uri="{FF2B5EF4-FFF2-40B4-BE49-F238E27FC236}">
                <a16:creationId xmlns:a16="http://schemas.microsoft.com/office/drawing/2014/main" id="{7207B423-6CED-1400-CEA8-746064591E0D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7" name="Text 6">
            <a:extLst>
              <a:ext uri="{FF2B5EF4-FFF2-40B4-BE49-F238E27FC236}">
                <a16:creationId xmlns:a16="http://schemas.microsoft.com/office/drawing/2014/main" id="{08F1595A-74B1-CC8E-95B8-318001B4356C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4267" dirty="0"/>
          </a:p>
        </p:txBody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F65EB1D9-5869-0BD9-AFB3-ADF6B606A826}"/>
              </a:ext>
            </a:extLst>
          </p:cNvPr>
          <p:cNvSpPr/>
          <p:nvPr/>
        </p:nvSpPr>
        <p:spPr>
          <a:xfrm>
            <a:off x="2561907" y="512064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budget will be approved — 28% is standard for all funders</a:t>
            </a:r>
            <a:endParaRPr lang="en-US" sz="3067" dirty="0"/>
          </a:p>
        </p:txBody>
      </p:sp>
      <p:sp>
        <p:nvSpPr>
          <p:cNvPr id="39" name="Shape 8">
            <a:extLst>
              <a:ext uri="{FF2B5EF4-FFF2-40B4-BE49-F238E27FC236}">
                <a16:creationId xmlns:a16="http://schemas.microsoft.com/office/drawing/2014/main" id="{FF8295B6-B93B-C38E-8367-58A285622C61}"/>
              </a:ext>
            </a:extLst>
          </p:cNvPr>
          <p:cNvSpPr/>
          <p:nvPr/>
        </p:nvSpPr>
        <p:spPr>
          <a:xfrm>
            <a:off x="12437427" y="512064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40" name="Shape 9">
            <a:extLst>
              <a:ext uri="{FF2B5EF4-FFF2-40B4-BE49-F238E27FC236}">
                <a16:creationId xmlns:a16="http://schemas.microsoft.com/office/drawing/2014/main" id="{742AA5A0-F646-3858-6D9E-4AA46A5DD71A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solidFill>
            <a:srgbClr val="00B0F0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5D940989-8991-E9E0-2078-D3013D694A69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4267" dirty="0"/>
          </a:p>
        </p:txBody>
      </p:sp>
      <p:sp>
        <p:nvSpPr>
          <p:cNvPr id="42" name="Text 11">
            <a:extLst>
              <a:ext uri="{FF2B5EF4-FFF2-40B4-BE49-F238E27FC236}">
                <a16:creationId xmlns:a16="http://schemas.microsoft.com/office/drawing/2014/main" id="{DAA410AE-4ABD-EA78-18E6-2C87FBEBBB9E}"/>
              </a:ext>
            </a:extLst>
          </p:cNvPr>
          <p:cNvSpPr/>
          <p:nvPr/>
        </p:nvSpPr>
        <p:spPr>
          <a:xfrm>
            <a:off x="14022387" y="512064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budget may be flagged; Gates Foundation often caps IDC at 15%</a:t>
            </a:r>
            <a:endParaRPr lang="en-US" sz="3067" dirty="0"/>
          </a:p>
        </p:txBody>
      </p:sp>
      <p:sp>
        <p:nvSpPr>
          <p:cNvPr id="43" name="Shape 12">
            <a:extLst>
              <a:ext uri="{FF2B5EF4-FFF2-40B4-BE49-F238E27FC236}">
                <a16:creationId xmlns:a16="http://schemas.microsoft.com/office/drawing/2014/main" id="{535E3154-1292-77E2-1753-CE6D65687410}"/>
              </a:ext>
            </a:extLst>
          </p:cNvPr>
          <p:cNvSpPr/>
          <p:nvPr/>
        </p:nvSpPr>
        <p:spPr>
          <a:xfrm>
            <a:off x="97694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44" name="Shape 13">
            <a:extLst>
              <a:ext uri="{FF2B5EF4-FFF2-40B4-BE49-F238E27FC236}">
                <a16:creationId xmlns:a16="http://schemas.microsoft.com/office/drawing/2014/main" id="{7A404A15-1104-E79A-55C1-86BFD8DC843B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45" name="Text 14">
            <a:extLst>
              <a:ext uri="{FF2B5EF4-FFF2-40B4-BE49-F238E27FC236}">
                <a16:creationId xmlns:a16="http://schemas.microsoft.com/office/drawing/2014/main" id="{8ECA511A-8BBE-094A-6A5A-A07ADD719B94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4267" dirty="0"/>
          </a:p>
        </p:txBody>
      </p:sp>
      <p:sp>
        <p:nvSpPr>
          <p:cNvPr id="46" name="Text 15">
            <a:extLst>
              <a:ext uri="{FF2B5EF4-FFF2-40B4-BE49-F238E27FC236}">
                <a16:creationId xmlns:a16="http://schemas.microsoft.com/office/drawing/2014/main" id="{06A96694-AEB8-2461-AFA5-FFF4F4EEBF9B}"/>
              </a:ext>
            </a:extLst>
          </p:cNvPr>
          <p:cNvSpPr/>
          <p:nvPr/>
        </p:nvSpPr>
        <p:spPr>
          <a:xfrm>
            <a:off x="256190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Indirect costs are never allowed in global health grants</a:t>
            </a:r>
            <a:endParaRPr lang="en-US" sz="3067" dirty="0"/>
          </a:p>
        </p:txBody>
      </p:sp>
      <p:sp>
        <p:nvSpPr>
          <p:cNvPr id="47" name="Shape 16">
            <a:extLst>
              <a:ext uri="{FF2B5EF4-FFF2-40B4-BE49-F238E27FC236}">
                <a16:creationId xmlns:a16="http://schemas.microsoft.com/office/drawing/2014/main" id="{99177973-DFD8-879F-DE64-33DABC3F87F5}"/>
              </a:ext>
            </a:extLst>
          </p:cNvPr>
          <p:cNvSpPr/>
          <p:nvPr/>
        </p:nvSpPr>
        <p:spPr>
          <a:xfrm>
            <a:off x="1243742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48" name="Shape 17">
            <a:extLst>
              <a:ext uri="{FF2B5EF4-FFF2-40B4-BE49-F238E27FC236}">
                <a16:creationId xmlns:a16="http://schemas.microsoft.com/office/drawing/2014/main" id="{7A7DB5A3-33C3-6CF9-2BB0-D9F5506AE539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49" name="Text 18">
            <a:extLst>
              <a:ext uri="{FF2B5EF4-FFF2-40B4-BE49-F238E27FC236}">
                <a16:creationId xmlns:a16="http://schemas.microsoft.com/office/drawing/2014/main" id="{5314B533-F60F-2A58-8D12-91DFE0A09E10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4267" dirty="0"/>
          </a:p>
        </p:txBody>
      </p:sp>
      <p:sp>
        <p:nvSpPr>
          <p:cNvPr id="50" name="Text 19">
            <a:extLst>
              <a:ext uri="{FF2B5EF4-FFF2-40B4-BE49-F238E27FC236}">
                <a16:creationId xmlns:a16="http://schemas.microsoft.com/office/drawing/2014/main" id="{EB79B8E4-9096-2FC6-0A75-323D883A177B}"/>
              </a:ext>
            </a:extLst>
          </p:cNvPr>
          <p:cNvSpPr/>
          <p:nvPr/>
        </p:nvSpPr>
        <p:spPr>
          <a:xfrm>
            <a:off x="14022387" y="780288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full budget will be rejected automatically due to IDC inclusion</a:t>
            </a:r>
            <a:endParaRPr lang="en-US" sz="3067" dirty="0"/>
          </a:p>
        </p:txBody>
      </p:sp>
      <p:sp>
        <p:nvSpPr>
          <p:cNvPr id="51" name="Shape 20">
            <a:extLst>
              <a:ext uri="{FF2B5EF4-FFF2-40B4-BE49-F238E27FC236}">
                <a16:creationId xmlns:a16="http://schemas.microsoft.com/office/drawing/2014/main" id="{8FFF4E87-7743-9D5D-B8A0-458BC3BB3050}"/>
              </a:ext>
            </a:extLst>
          </p:cNvPr>
          <p:cNvSpPr/>
          <p:nvPr/>
        </p:nvSpPr>
        <p:spPr>
          <a:xfrm>
            <a:off x="976947" y="10607040"/>
            <a:ext cx="22433280" cy="1999488"/>
          </a:xfrm>
          <a:prstGeom prst="rect">
            <a:avLst/>
          </a:prstGeom>
          <a:solidFill>
            <a:srgbClr val="1A2A1A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52" name="Shape 21">
            <a:extLst>
              <a:ext uri="{FF2B5EF4-FFF2-40B4-BE49-F238E27FC236}">
                <a16:creationId xmlns:a16="http://schemas.microsoft.com/office/drawing/2014/main" id="{B39D03A8-BA07-6D4E-E540-F677ABDBC68C}"/>
              </a:ext>
            </a:extLst>
          </p:cNvPr>
          <p:cNvSpPr/>
          <p:nvPr/>
        </p:nvSpPr>
        <p:spPr>
          <a:xfrm>
            <a:off x="976947" y="10607040"/>
            <a:ext cx="170688" cy="1999488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53" name="Text 22">
            <a:extLst>
              <a:ext uri="{FF2B5EF4-FFF2-40B4-BE49-F238E27FC236}">
                <a16:creationId xmlns:a16="http://schemas.microsoft.com/office/drawing/2014/main" id="{51233339-0451-B99E-515B-7A751E79C408}"/>
              </a:ext>
            </a:extLst>
          </p:cNvPr>
          <p:cNvSpPr/>
          <p:nvPr/>
        </p:nvSpPr>
        <p:spPr>
          <a:xfrm>
            <a:off x="1342707" y="10607040"/>
            <a:ext cx="21701760" cy="1999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Answer: B  |  The Gates Foundation typically caps indirect/overhead costs at 15% of direct costs. Exceeding this without prior written approval from the funder is a common and costly mistake.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1421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" grpId="0" animBg="1"/>
      <p:bldP spid="1671" grpId="0" animBg="1"/>
      <p:bldP spid="1672" grpId="0" animBg="1"/>
      <p:bldP spid="1673" grpId="0" animBg="1"/>
      <p:bldP spid="1674" grpId="0" animBg="1"/>
      <p:bldP spid="1675" grpId="0" animBg="1"/>
      <p:bldP spid="1676" grpId="0" animBg="1"/>
      <p:bldP spid="1678" grpId="0" animBg="1"/>
      <p:bldP spid="1680" grpId="0" animBg="1"/>
      <p:bldP spid="1683" grpId="0" animBg="1"/>
      <p:bldP spid="1684" grpId="0" animBg="1"/>
      <p:bldP spid="1685" grpId="0" animBg="1"/>
      <p:bldP spid="1686" grpId="0" animBg="1"/>
      <p:bldP spid="1687" grpId="0" animBg="1"/>
      <p:bldP spid="1688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Transforming lives in Africa through research</a:t>
            </a: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Table of Contents</a:t>
            </a: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165A6F-0DF1-983C-93A9-41CEF6C86DA9}"/>
              </a:ext>
            </a:extLst>
          </p:cNvPr>
          <p:cNvGrpSpPr/>
          <p:nvPr/>
        </p:nvGrpSpPr>
        <p:grpSpPr>
          <a:xfrm>
            <a:off x="733107" y="2145792"/>
            <a:ext cx="23164800" cy="10192512"/>
            <a:chOff x="733107" y="2145792"/>
            <a:chExt cx="23164800" cy="10192512"/>
          </a:xfrm>
        </p:grpSpPr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BE35F293-43E4-CBA0-B76E-5E0177116368}"/>
                </a:ext>
              </a:extLst>
            </p:cNvPr>
            <p:cNvSpPr/>
            <p:nvPr/>
          </p:nvSpPr>
          <p:spPr>
            <a:xfrm>
              <a:off x="733107" y="2145792"/>
              <a:ext cx="11338560" cy="25359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93BE53DE-E013-18A2-324C-7312D0D3B363}"/>
                </a:ext>
              </a:extLst>
            </p:cNvPr>
            <p:cNvSpPr/>
            <p:nvPr/>
          </p:nvSpPr>
          <p:spPr>
            <a:xfrm>
              <a:off x="733107" y="2145792"/>
              <a:ext cx="170688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12" name="Image 0" descr="preencoded.png">
              <a:extLst>
                <a:ext uri="{FF2B5EF4-FFF2-40B4-BE49-F238E27FC236}">
                  <a16:creationId xmlns:a16="http://schemas.microsoft.com/office/drawing/2014/main" id="{EA0DBE2B-5B23-AE8A-7FAF-5F1F7D13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019" y="243840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4" name="Text 9">
              <a:extLst>
                <a:ext uri="{FF2B5EF4-FFF2-40B4-BE49-F238E27FC236}">
                  <a16:creationId xmlns:a16="http://schemas.microsoft.com/office/drawing/2014/main" id="{F60D2824-4509-1ABC-E495-7758CD9426A9}"/>
                </a:ext>
              </a:extLst>
            </p:cNvPr>
            <p:cNvSpPr/>
            <p:nvPr/>
          </p:nvSpPr>
          <p:spPr>
            <a:xfrm>
              <a:off x="2708211" y="2414016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Module 1: Funding Landscape</a:t>
              </a:r>
              <a:endParaRPr lang="en-US" sz="3467" dirty="0"/>
            </a:p>
          </p:txBody>
        </p:sp>
        <p:sp>
          <p:nvSpPr>
            <p:cNvPr id="15" name="Text 10">
              <a:extLst>
                <a:ext uri="{FF2B5EF4-FFF2-40B4-BE49-F238E27FC236}">
                  <a16:creationId xmlns:a16="http://schemas.microsoft.com/office/drawing/2014/main" id="{CAFABFA3-0A60-21EC-F975-FD7397E93E9D}"/>
                </a:ext>
              </a:extLst>
            </p:cNvPr>
            <p:cNvSpPr/>
            <p:nvPr/>
          </p:nvSpPr>
          <p:spPr>
            <a:xfrm>
              <a:off x="2744787" y="3560064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Types of funders, global databases, mission alignment</a:t>
              </a:r>
              <a:endParaRPr lang="en-US" sz="2667" dirty="0"/>
            </a:p>
          </p:txBody>
        </p:sp>
        <p:sp>
          <p:nvSpPr>
            <p:cNvPr id="16" name="Shape 11">
              <a:extLst>
                <a:ext uri="{FF2B5EF4-FFF2-40B4-BE49-F238E27FC236}">
                  <a16:creationId xmlns:a16="http://schemas.microsoft.com/office/drawing/2014/main" id="{4CAABD70-7F7A-1CD5-42F4-3314AD0AA60E}"/>
                </a:ext>
              </a:extLst>
            </p:cNvPr>
            <p:cNvSpPr/>
            <p:nvPr/>
          </p:nvSpPr>
          <p:spPr>
            <a:xfrm>
              <a:off x="12730035" y="2145792"/>
              <a:ext cx="11167872" cy="27003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17" name="Shape 12">
              <a:extLst>
                <a:ext uri="{FF2B5EF4-FFF2-40B4-BE49-F238E27FC236}">
                  <a16:creationId xmlns:a16="http://schemas.microsoft.com/office/drawing/2014/main" id="{61911195-E32C-84FE-AEBD-25D496194D96}"/>
                </a:ext>
              </a:extLst>
            </p:cNvPr>
            <p:cNvSpPr/>
            <p:nvPr/>
          </p:nvSpPr>
          <p:spPr>
            <a:xfrm>
              <a:off x="12559347" y="2145792"/>
              <a:ext cx="45719" cy="253593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18" name="Image 1" descr="preencoded.png">
              <a:extLst>
                <a:ext uri="{FF2B5EF4-FFF2-40B4-BE49-F238E27FC236}">
                  <a16:creationId xmlns:a16="http://schemas.microsoft.com/office/drawing/2014/main" id="{B263EEF5-2638-3740-8A9A-8A706847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98259" y="243840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0" name="Text 14">
              <a:extLst>
                <a:ext uri="{FF2B5EF4-FFF2-40B4-BE49-F238E27FC236}">
                  <a16:creationId xmlns:a16="http://schemas.microsoft.com/office/drawing/2014/main" id="{419A8FD7-DAD1-8812-D091-51C3700689C5}"/>
                </a:ext>
              </a:extLst>
            </p:cNvPr>
            <p:cNvSpPr/>
            <p:nvPr/>
          </p:nvSpPr>
          <p:spPr>
            <a:xfrm>
              <a:off x="14468982" y="2438400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Module 2: Identifying Opportunities</a:t>
              </a:r>
              <a:endParaRPr lang="en-US" sz="3467" dirty="0"/>
            </a:p>
          </p:txBody>
        </p:sp>
        <p:sp>
          <p:nvSpPr>
            <p:cNvPr id="21" name="Text 15">
              <a:extLst>
                <a:ext uri="{FF2B5EF4-FFF2-40B4-BE49-F238E27FC236}">
                  <a16:creationId xmlns:a16="http://schemas.microsoft.com/office/drawing/2014/main" id="{C647ED39-D9CB-3D3D-B59E-43B416F6B233}"/>
                </a:ext>
              </a:extLst>
            </p:cNvPr>
            <p:cNvSpPr/>
            <p:nvPr/>
          </p:nvSpPr>
          <p:spPr>
            <a:xfrm>
              <a:off x="14452281" y="3462528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Search strategies, eligibility, alignment matrix</a:t>
              </a:r>
              <a:endParaRPr lang="en-US" sz="2667" dirty="0"/>
            </a:p>
          </p:txBody>
        </p:sp>
        <p:sp>
          <p:nvSpPr>
            <p:cNvPr id="22" name="Shape 16">
              <a:extLst>
                <a:ext uri="{FF2B5EF4-FFF2-40B4-BE49-F238E27FC236}">
                  <a16:creationId xmlns:a16="http://schemas.microsoft.com/office/drawing/2014/main" id="{DD6B63EB-33A0-DAD0-D58B-E4D3A28A5975}"/>
                </a:ext>
              </a:extLst>
            </p:cNvPr>
            <p:cNvSpPr/>
            <p:nvPr/>
          </p:nvSpPr>
          <p:spPr>
            <a:xfrm>
              <a:off x="733107" y="5681472"/>
              <a:ext cx="11338560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23" name="Shape 17">
              <a:extLst>
                <a:ext uri="{FF2B5EF4-FFF2-40B4-BE49-F238E27FC236}">
                  <a16:creationId xmlns:a16="http://schemas.microsoft.com/office/drawing/2014/main" id="{889514EC-AEE0-EDBA-6C92-692C5D58AAC7}"/>
                </a:ext>
              </a:extLst>
            </p:cNvPr>
            <p:cNvSpPr/>
            <p:nvPr/>
          </p:nvSpPr>
          <p:spPr>
            <a:xfrm>
              <a:off x="733107" y="5681472"/>
              <a:ext cx="170688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24" name="Image 2" descr="preencoded.png">
              <a:extLst>
                <a:ext uri="{FF2B5EF4-FFF2-40B4-BE49-F238E27FC236}">
                  <a16:creationId xmlns:a16="http://schemas.microsoft.com/office/drawing/2014/main" id="{409E06CE-A9B4-C390-2C65-141CF5B9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2019" y="597408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26" name="Text 19">
              <a:extLst>
                <a:ext uri="{FF2B5EF4-FFF2-40B4-BE49-F238E27FC236}">
                  <a16:creationId xmlns:a16="http://schemas.microsoft.com/office/drawing/2014/main" id="{2E6F423D-3B78-48B6-D81A-0170997235DF}"/>
                </a:ext>
              </a:extLst>
            </p:cNvPr>
            <p:cNvSpPr/>
            <p:nvPr/>
          </p:nvSpPr>
          <p:spPr>
            <a:xfrm>
              <a:off x="2715894" y="5888736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Module 3: Anatomy of a Proposal</a:t>
              </a:r>
              <a:endParaRPr lang="en-US" sz="3467" dirty="0"/>
            </a:p>
          </p:txBody>
        </p:sp>
        <p:sp>
          <p:nvSpPr>
            <p:cNvPr id="27" name="Text 20">
              <a:extLst>
                <a:ext uri="{FF2B5EF4-FFF2-40B4-BE49-F238E27FC236}">
                  <a16:creationId xmlns:a16="http://schemas.microsoft.com/office/drawing/2014/main" id="{26CA91A5-A49D-111A-21AC-FB2244BBB22C}"/>
                </a:ext>
              </a:extLst>
            </p:cNvPr>
            <p:cNvSpPr/>
            <p:nvPr/>
          </p:nvSpPr>
          <p:spPr>
            <a:xfrm>
              <a:off x="2715894" y="6949440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Structure, narrative, specific aims, logic models</a:t>
              </a:r>
              <a:endParaRPr lang="en-US" sz="2667" dirty="0"/>
            </a:p>
          </p:txBody>
        </p:sp>
        <p:sp>
          <p:nvSpPr>
            <p:cNvPr id="28" name="Shape 21">
              <a:extLst>
                <a:ext uri="{FF2B5EF4-FFF2-40B4-BE49-F238E27FC236}">
                  <a16:creationId xmlns:a16="http://schemas.microsoft.com/office/drawing/2014/main" id="{DD006622-5FF1-4171-0C61-238128396290}"/>
                </a:ext>
              </a:extLst>
            </p:cNvPr>
            <p:cNvSpPr/>
            <p:nvPr/>
          </p:nvSpPr>
          <p:spPr>
            <a:xfrm>
              <a:off x="12559347" y="5681472"/>
              <a:ext cx="11338560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29" name="Shape 22">
              <a:extLst>
                <a:ext uri="{FF2B5EF4-FFF2-40B4-BE49-F238E27FC236}">
                  <a16:creationId xmlns:a16="http://schemas.microsoft.com/office/drawing/2014/main" id="{34E600CF-AEBC-A9D0-1D5F-572790997EEB}"/>
                </a:ext>
              </a:extLst>
            </p:cNvPr>
            <p:cNvSpPr/>
            <p:nvPr/>
          </p:nvSpPr>
          <p:spPr>
            <a:xfrm>
              <a:off x="12559347" y="5681472"/>
              <a:ext cx="170688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30" name="Image 3" descr="preencoded.png">
              <a:extLst>
                <a:ext uri="{FF2B5EF4-FFF2-40B4-BE49-F238E27FC236}">
                  <a16:creationId xmlns:a16="http://schemas.microsoft.com/office/drawing/2014/main" id="{11040122-929C-E0A7-D8C4-3A01CD81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98259" y="597408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32" name="Text 24">
              <a:extLst>
                <a:ext uri="{FF2B5EF4-FFF2-40B4-BE49-F238E27FC236}">
                  <a16:creationId xmlns:a16="http://schemas.microsoft.com/office/drawing/2014/main" id="{2B0AA0F6-DEB6-674F-02D9-10CFD04C73B5}"/>
                </a:ext>
              </a:extLst>
            </p:cNvPr>
            <p:cNvSpPr/>
            <p:nvPr/>
          </p:nvSpPr>
          <p:spPr>
            <a:xfrm>
              <a:off x="14558835" y="5955792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Module 4: Budgeting &amp; Management</a:t>
              </a:r>
              <a:endParaRPr lang="en-US" sz="3467" dirty="0"/>
            </a:p>
          </p:txBody>
        </p:sp>
        <p:sp>
          <p:nvSpPr>
            <p:cNvPr id="33" name="Text 25">
              <a:extLst>
                <a:ext uri="{FF2B5EF4-FFF2-40B4-BE49-F238E27FC236}">
                  <a16:creationId xmlns:a16="http://schemas.microsoft.com/office/drawing/2014/main" id="{3E272823-4F77-C19F-5D97-A3C806398584}"/>
                </a:ext>
              </a:extLst>
            </p:cNvPr>
            <p:cNvSpPr/>
            <p:nvPr/>
          </p:nvSpPr>
          <p:spPr>
            <a:xfrm>
              <a:off x="14523846" y="7034784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Budget categories, justification, Gantt charts</a:t>
              </a:r>
              <a:endParaRPr lang="en-US" sz="2667" dirty="0"/>
            </a:p>
          </p:txBody>
        </p:sp>
        <p:sp>
          <p:nvSpPr>
            <p:cNvPr id="34" name="Shape 26">
              <a:extLst>
                <a:ext uri="{FF2B5EF4-FFF2-40B4-BE49-F238E27FC236}">
                  <a16:creationId xmlns:a16="http://schemas.microsoft.com/office/drawing/2014/main" id="{EE23CFBF-8DC0-F84D-7EA3-C3855145FEED}"/>
                </a:ext>
              </a:extLst>
            </p:cNvPr>
            <p:cNvSpPr/>
            <p:nvPr/>
          </p:nvSpPr>
          <p:spPr>
            <a:xfrm>
              <a:off x="733107" y="9217152"/>
              <a:ext cx="11338560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35" name="Shape 27">
              <a:extLst>
                <a:ext uri="{FF2B5EF4-FFF2-40B4-BE49-F238E27FC236}">
                  <a16:creationId xmlns:a16="http://schemas.microsoft.com/office/drawing/2014/main" id="{A1DCDF69-649D-02D0-F7A6-B3A99022F68E}"/>
                </a:ext>
              </a:extLst>
            </p:cNvPr>
            <p:cNvSpPr/>
            <p:nvPr/>
          </p:nvSpPr>
          <p:spPr>
            <a:xfrm>
              <a:off x="733107" y="9217152"/>
              <a:ext cx="170688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36" name="Image 4" descr="preencoded.png">
              <a:extLst>
                <a:ext uri="{FF2B5EF4-FFF2-40B4-BE49-F238E27FC236}">
                  <a16:creationId xmlns:a16="http://schemas.microsoft.com/office/drawing/2014/main" id="{E293F75F-60D7-BA74-6A31-2C623DA3D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2019" y="950976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38" name="Text 29">
              <a:extLst>
                <a:ext uri="{FF2B5EF4-FFF2-40B4-BE49-F238E27FC236}">
                  <a16:creationId xmlns:a16="http://schemas.microsoft.com/office/drawing/2014/main" id="{EF728E75-0A07-FC6B-BCBD-B07698C35207}"/>
                </a:ext>
              </a:extLst>
            </p:cNvPr>
            <p:cNvSpPr/>
            <p:nvPr/>
          </p:nvSpPr>
          <p:spPr>
            <a:xfrm>
              <a:off x="2732595" y="9344733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Module 5: Revision &amp; Submission</a:t>
              </a:r>
              <a:endParaRPr lang="en-US" sz="3467" dirty="0"/>
            </a:p>
          </p:txBody>
        </p:sp>
        <p:sp>
          <p:nvSpPr>
            <p:cNvPr id="39" name="Text 30">
              <a:extLst>
                <a:ext uri="{FF2B5EF4-FFF2-40B4-BE49-F238E27FC236}">
                  <a16:creationId xmlns:a16="http://schemas.microsoft.com/office/drawing/2014/main" id="{14B62B4B-0D80-905A-8D34-D9992760635F}"/>
                </a:ext>
              </a:extLst>
            </p:cNvPr>
            <p:cNvSpPr/>
            <p:nvPr/>
          </p:nvSpPr>
          <p:spPr>
            <a:xfrm>
              <a:off x="2715894" y="10368861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Responding to reviewers, final checklist</a:t>
              </a:r>
              <a:endParaRPr lang="en-US" sz="2667" dirty="0"/>
            </a:p>
          </p:txBody>
        </p:sp>
        <p:sp>
          <p:nvSpPr>
            <p:cNvPr id="40" name="Shape 31">
              <a:extLst>
                <a:ext uri="{FF2B5EF4-FFF2-40B4-BE49-F238E27FC236}">
                  <a16:creationId xmlns:a16="http://schemas.microsoft.com/office/drawing/2014/main" id="{3A74B956-2C25-BE5C-0ED0-C1114255DF59}"/>
                </a:ext>
              </a:extLst>
            </p:cNvPr>
            <p:cNvSpPr/>
            <p:nvPr/>
          </p:nvSpPr>
          <p:spPr>
            <a:xfrm>
              <a:off x="12559347" y="9217152"/>
              <a:ext cx="11338560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sp>
          <p:nvSpPr>
            <p:cNvPr id="41" name="Shape 32">
              <a:extLst>
                <a:ext uri="{FF2B5EF4-FFF2-40B4-BE49-F238E27FC236}">
                  <a16:creationId xmlns:a16="http://schemas.microsoft.com/office/drawing/2014/main" id="{B768B12F-89E4-14D9-EB78-54277EBEF131}"/>
                </a:ext>
              </a:extLst>
            </p:cNvPr>
            <p:cNvSpPr/>
            <p:nvPr/>
          </p:nvSpPr>
          <p:spPr>
            <a:xfrm>
              <a:off x="12559347" y="9217152"/>
              <a:ext cx="170688" cy="3121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KE" sz="3733"/>
            </a:p>
          </p:txBody>
        </p:sp>
        <p:pic>
          <p:nvPicPr>
            <p:cNvPr id="42" name="Image 5" descr="preencoded.png">
              <a:extLst>
                <a:ext uri="{FF2B5EF4-FFF2-40B4-BE49-F238E27FC236}">
                  <a16:creationId xmlns:a16="http://schemas.microsoft.com/office/drawing/2014/main" id="{07DC808E-0166-075B-8D51-F7914C492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98259" y="9509760"/>
              <a:ext cx="1267968" cy="1267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44" name="Text 34">
              <a:extLst>
                <a:ext uri="{FF2B5EF4-FFF2-40B4-BE49-F238E27FC236}">
                  <a16:creationId xmlns:a16="http://schemas.microsoft.com/office/drawing/2014/main" id="{6856429C-84BC-0920-0801-A49199360E8C}"/>
                </a:ext>
              </a:extLst>
            </p:cNvPr>
            <p:cNvSpPr/>
            <p:nvPr/>
          </p:nvSpPr>
          <p:spPr>
            <a:xfrm>
              <a:off x="14523846" y="9435609"/>
              <a:ext cx="9022080" cy="10241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Wrap-up &amp; Q&amp;A</a:t>
              </a:r>
              <a:endParaRPr lang="en-US" sz="3467" dirty="0"/>
            </a:p>
          </p:txBody>
        </p:sp>
        <p:sp>
          <p:nvSpPr>
            <p:cNvPr id="45" name="Text 35">
              <a:extLst>
                <a:ext uri="{FF2B5EF4-FFF2-40B4-BE49-F238E27FC236}">
                  <a16:creationId xmlns:a16="http://schemas.microsoft.com/office/drawing/2014/main" id="{2956CB75-B88D-4A06-23C1-A6FD74C37399}"/>
                </a:ext>
              </a:extLst>
            </p:cNvPr>
            <p:cNvSpPr/>
            <p:nvPr/>
          </p:nvSpPr>
          <p:spPr>
            <a:xfrm>
              <a:off x="14523846" y="10447674"/>
              <a:ext cx="9022080" cy="112166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r>
                <a:rPr lang="en-US" sz="2667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Resources, next steps, open floor</a:t>
              </a:r>
              <a:endParaRPr lang="en-US" sz="2667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>
          <a:extLst>
            <a:ext uri="{FF2B5EF4-FFF2-40B4-BE49-F238E27FC236}">
              <a16:creationId xmlns:a16="http://schemas.microsoft.com/office/drawing/2014/main" id="{CD3BBD99-94E3-9759-44F4-03E16F1B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0">
            <a:extLst>
              <a:ext uri="{FF2B5EF4-FFF2-40B4-BE49-F238E27FC236}">
                <a16:creationId xmlns:a16="http://schemas.microsoft.com/office/drawing/2014/main" id="{AB5AB7F9-2872-9EA7-5141-A84CB0A819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8"/>
            <a:ext cx="24384001" cy="137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>
            <a:extLst>
              <a:ext uri="{FF2B5EF4-FFF2-40B4-BE49-F238E27FC236}">
                <a16:creationId xmlns:a16="http://schemas.microsoft.com/office/drawing/2014/main" id="{5FA8B01C-D082-59C7-9D8A-7F32244227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24512" y="-2469693"/>
            <a:ext cx="13736279" cy="188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>
            <a:extLst>
              <a:ext uri="{FF2B5EF4-FFF2-40B4-BE49-F238E27FC236}">
                <a16:creationId xmlns:a16="http://schemas.microsoft.com/office/drawing/2014/main" id="{E594EB17-E392-0E80-603D-414A058FE651}"/>
              </a:ext>
            </a:extLst>
          </p:cNvPr>
          <p:cNvSpPr/>
          <p:nvPr/>
        </p:nvSpPr>
        <p:spPr>
          <a:xfrm>
            <a:off x="-22265" y="13009067"/>
            <a:ext cx="24407852" cy="706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>
            <a:extLst>
              <a:ext uri="{FF2B5EF4-FFF2-40B4-BE49-F238E27FC236}">
                <a16:creationId xmlns:a16="http://schemas.microsoft.com/office/drawing/2014/main" id="{34A4D86F-25A6-6498-C276-BD6DA9EA23F9}"/>
              </a:ext>
            </a:extLst>
          </p:cNvPr>
          <p:cNvSpPr/>
          <p:nvPr/>
        </p:nvSpPr>
        <p:spPr>
          <a:xfrm>
            <a:off x="-22265" y="-21172"/>
            <a:ext cx="24407852" cy="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10">
            <a:extLst>
              <a:ext uri="{FF2B5EF4-FFF2-40B4-BE49-F238E27FC236}">
                <a16:creationId xmlns:a16="http://schemas.microsoft.com/office/drawing/2014/main" id="{96D1DF21-1E91-3DF4-5BE2-80F162962195}"/>
              </a:ext>
            </a:extLst>
          </p:cNvPr>
          <p:cNvCxnSpPr/>
          <p:nvPr/>
        </p:nvCxnSpPr>
        <p:spPr>
          <a:xfrm rot="10800000">
            <a:off x="1214438" y="7779247"/>
            <a:ext cx="132517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10">
            <a:extLst>
              <a:ext uri="{FF2B5EF4-FFF2-40B4-BE49-F238E27FC236}">
                <a16:creationId xmlns:a16="http://schemas.microsoft.com/office/drawing/2014/main" id="{143F6A53-3418-8B78-3AF5-94D74BF9D234}"/>
              </a:ext>
            </a:extLst>
          </p:cNvPr>
          <p:cNvSpPr txBox="1"/>
          <p:nvPr/>
        </p:nvSpPr>
        <p:spPr>
          <a:xfrm>
            <a:off x="1196096" y="8058739"/>
            <a:ext cx="1545966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92D050"/>
                </a:solidFill>
              </a:rPr>
              <a:t>Revising Proposals &amp; Responding to Reviewers</a:t>
            </a:r>
          </a:p>
        </p:txBody>
      </p:sp>
      <p:sp>
        <p:nvSpPr>
          <p:cNvPr id="382" name="Google Shape;382;p10">
            <a:extLst>
              <a:ext uri="{FF2B5EF4-FFF2-40B4-BE49-F238E27FC236}">
                <a16:creationId xmlns:a16="http://schemas.microsoft.com/office/drawing/2014/main" id="{75604E0E-3A67-46A4-14F8-274D4CFC362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www.aphrc.org </a:t>
            </a:r>
            <a:endParaRPr/>
          </a:p>
        </p:txBody>
      </p:sp>
      <p:sp>
        <p:nvSpPr>
          <p:cNvPr id="383" name="Google Shape;383;p10">
            <a:extLst>
              <a:ext uri="{FF2B5EF4-FFF2-40B4-BE49-F238E27FC236}">
                <a16:creationId xmlns:a16="http://schemas.microsoft.com/office/drawing/2014/main" id="{E9772CA3-C1D8-C46C-4E87-8B84535B13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84" name="Google Shape;384;p10">
            <a:extLst>
              <a:ext uri="{FF2B5EF4-FFF2-40B4-BE49-F238E27FC236}">
                <a16:creationId xmlns:a16="http://schemas.microsoft.com/office/drawing/2014/main" id="{AD6473A3-0E6A-159D-6189-365CAF57C2F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Transforming lives in Africa through research</a:t>
            </a:r>
            <a:endParaRPr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B3429D6A-A425-8A4A-C4BC-F7968FC492D2}"/>
              </a:ext>
            </a:extLst>
          </p:cNvPr>
          <p:cNvSpPr/>
          <p:nvPr/>
        </p:nvSpPr>
        <p:spPr>
          <a:xfrm>
            <a:off x="1214437" y="4665911"/>
            <a:ext cx="4570938" cy="2715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Module 5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09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5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36" name="Google Shape;1636;p35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637" name="Google Shape;1637;p35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Revising Proposals: From Draft to Submission-Ready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D3F93E-42EA-DB32-46F5-0EFE9EB55A23}"/>
              </a:ext>
            </a:extLst>
          </p:cNvPr>
          <p:cNvGrpSpPr/>
          <p:nvPr/>
        </p:nvGrpSpPr>
        <p:grpSpPr>
          <a:xfrm>
            <a:off x="684339" y="2072640"/>
            <a:ext cx="23164800" cy="10777728"/>
            <a:chOff x="684339" y="2072640"/>
            <a:chExt cx="23164800" cy="10777728"/>
          </a:xfrm>
        </p:grpSpPr>
        <p:sp>
          <p:nvSpPr>
            <p:cNvPr id="3" name="Shape 6">
              <a:extLst>
                <a:ext uri="{FF2B5EF4-FFF2-40B4-BE49-F238E27FC236}">
                  <a16:creationId xmlns:a16="http://schemas.microsoft.com/office/drawing/2014/main" id="{55F656D1-45E0-F7CC-AD52-6E35BD34BE31}"/>
                </a:ext>
              </a:extLst>
            </p:cNvPr>
            <p:cNvSpPr/>
            <p:nvPr/>
          </p:nvSpPr>
          <p:spPr>
            <a:xfrm>
              <a:off x="684339" y="2072640"/>
              <a:ext cx="11021568" cy="10290048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" name="Shape 7">
              <a:extLst>
                <a:ext uri="{FF2B5EF4-FFF2-40B4-BE49-F238E27FC236}">
                  <a16:creationId xmlns:a16="http://schemas.microsoft.com/office/drawing/2014/main" id="{FA193BCA-D178-1D21-3EC9-F424B2297CC4}"/>
                </a:ext>
              </a:extLst>
            </p:cNvPr>
            <p:cNvSpPr/>
            <p:nvPr/>
          </p:nvSpPr>
          <p:spPr>
            <a:xfrm>
              <a:off x="684339" y="2072640"/>
              <a:ext cx="11021568" cy="1121664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3744AF33-975C-D423-6D13-FF738D1DD466}"/>
                </a:ext>
              </a:extLst>
            </p:cNvPr>
            <p:cNvSpPr/>
            <p:nvPr/>
          </p:nvSpPr>
          <p:spPr>
            <a:xfrm>
              <a:off x="928179" y="2072640"/>
              <a:ext cx="10533888" cy="1121664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Internal Review Process</a:t>
              </a:r>
              <a:endParaRPr lang="en-US" sz="3467" dirty="0"/>
            </a:p>
          </p:txBody>
        </p:sp>
        <p:sp>
          <p:nvSpPr>
            <p:cNvPr id="6" name="Shape 9">
              <a:extLst>
                <a:ext uri="{FF2B5EF4-FFF2-40B4-BE49-F238E27FC236}">
                  <a16:creationId xmlns:a16="http://schemas.microsoft.com/office/drawing/2014/main" id="{551CBB63-01F2-4105-1AF9-33325A8E93E2}"/>
                </a:ext>
              </a:extLst>
            </p:cNvPr>
            <p:cNvSpPr/>
            <p:nvPr/>
          </p:nvSpPr>
          <p:spPr>
            <a:xfrm>
              <a:off x="928179" y="3462528"/>
              <a:ext cx="780288" cy="780288"/>
            </a:xfrm>
            <a:prstGeom prst="ellipse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Text 10">
              <a:extLst>
                <a:ext uri="{FF2B5EF4-FFF2-40B4-BE49-F238E27FC236}">
                  <a16:creationId xmlns:a16="http://schemas.microsoft.com/office/drawing/2014/main" id="{A7F190A8-277B-9FBD-C135-867C93139521}"/>
                </a:ext>
              </a:extLst>
            </p:cNvPr>
            <p:cNvSpPr/>
            <p:nvPr/>
          </p:nvSpPr>
          <p:spPr>
            <a:xfrm>
              <a:off x="928179" y="3462528"/>
              <a:ext cx="780288" cy="7802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</a:t>
              </a:r>
              <a:endParaRPr lang="en-US" sz="2667" dirty="0"/>
            </a:p>
          </p:txBody>
        </p:sp>
        <p:sp>
          <p:nvSpPr>
            <p:cNvPr id="8" name="Text 11">
              <a:extLst>
                <a:ext uri="{FF2B5EF4-FFF2-40B4-BE49-F238E27FC236}">
                  <a16:creationId xmlns:a16="http://schemas.microsoft.com/office/drawing/2014/main" id="{61082766-5958-CD12-06E4-65E3241F37B4}"/>
                </a:ext>
              </a:extLst>
            </p:cNvPr>
            <p:cNvSpPr/>
            <p:nvPr/>
          </p:nvSpPr>
          <p:spPr>
            <a:xfrm>
              <a:off x="1952307" y="3389376"/>
              <a:ext cx="950976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1. Self-Review</a:t>
              </a:r>
              <a:endParaRPr lang="en-US" sz="2933" dirty="0"/>
            </a:p>
          </p:txBody>
        </p:sp>
        <p:sp>
          <p:nvSpPr>
            <p:cNvPr id="9" name="Text 12">
              <a:extLst>
                <a:ext uri="{FF2B5EF4-FFF2-40B4-BE49-F238E27FC236}">
                  <a16:creationId xmlns:a16="http://schemas.microsoft.com/office/drawing/2014/main" id="{6E8815D3-5F89-35A1-0EA7-862AAF5D0659}"/>
                </a:ext>
              </a:extLst>
            </p:cNvPr>
            <p:cNvSpPr/>
            <p:nvPr/>
          </p:nvSpPr>
          <p:spPr>
            <a:xfrm>
              <a:off x="1952307" y="4047744"/>
              <a:ext cx="950976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Read aloud; check logic, flow, and that each section answers reviewer questions</a:t>
              </a:r>
              <a:endParaRPr lang="en-US" sz="2533" dirty="0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DED10F63-B334-23D7-FED7-D715AD51D3F3}"/>
                </a:ext>
              </a:extLst>
            </p:cNvPr>
            <p:cNvSpPr/>
            <p:nvPr/>
          </p:nvSpPr>
          <p:spPr>
            <a:xfrm>
              <a:off x="928179" y="5462016"/>
              <a:ext cx="780288" cy="780288"/>
            </a:xfrm>
            <a:prstGeom prst="ellipse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1" name="Text 14">
              <a:extLst>
                <a:ext uri="{FF2B5EF4-FFF2-40B4-BE49-F238E27FC236}">
                  <a16:creationId xmlns:a16="http://schemas.microsoft.com/office/drawing/2014/main" id="{6BA6B953-15F7-5437-6F04-CA1631E499F2}"/>
                </a:ext>
              </a:extLst>
            </p:cNvPr>
            <p:cNvSpPr/>
            <p:nvPr/>
          </p:nvSpPr>
          <p:spPr>
            <a:xfrm>
              <a:off x="928179" y="5462016"/>
              <a:ext cx="780288" cy="7802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</a:t>
              </a:r>
              <a:endParaRPr lang="en-US" sz="2667" dirty="0"/>
            </a:p>
          </p:txBody>
        </p:sp>
        <p:sp>
          <p:nvSpPr>
            <p:cNvPr id="12" name="Text 15">
              <a:extLst>
                <a:ext uri="{FF2B5EF4-FFF2-40B4-BE49-F238E27FC236}">
                  <a16:creationId xmlns:a16="http://schemas.microsoft.com/office/drawing/2014/main" id="{19FC16DC-EDC1-EBA7-8E8E-EAFF320C98BF}"/>
                </a:ext>
              </a:extLst>
            </p:cNvPr>
            <p:cNvSpPr/>
            <p:nvPr/>
          </p:nvSpPr>
          <p:spPr>
            <a:xfrm>
              <a:off x="1952307" y="5388864"/>
              <a:ext cx="950976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2. Peer Review</a:t>
              </a:r>
              <a:endParaRPr lang="en-US" sz="2933" dirty="0"/>
            </a:p>
          </p:txBody>
        </p:sp>
        <p:sp>
          <p:nvSpPr>
            <p:cNvPr id="13" name="Text 16">
              <a:extLst>
                <a:ext uri="{FF2B5EF4-FFF2-40B4-BE49-F238E27FC236}">
                  <a16:creationId xmlns:a16="http://schemas.microsoft.com/office/drawing/2014/main" id="{E50F02CE-4ED3-70BE-E60B-424CCD5F9D33}"/>
                </a:ext>
              </a:extLst>
            </p:cNvPr>
            <p:cNvSpPr/>
            <p:nvPr/>
          </p:nvSpPr>
          <p:spPr>
            <a:xfrm>
              <a:off x="1952307" y="6047232"/>
              <a:ext cx="950976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Ask a colleague outside your field — clarity test for non-specialists</a:t>
              </a:r>
              <a:endParaRPr lang="en-US" sz="2533" dirty="0"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184EBB81-0D16-8AFC-D88A-F7126B5AC960}"/>
                </a:ext>
              </a:extLst>
            </p:cNvPr>
            <p:cNvSpPr/>
            <p:nvPr/>
          </p:nvSpPr>
          <p:spPr>
            <a:xfrm>
              <a:off x="928179" y="7461504"/>
              <a:ext cx="780288" cy="780288"/>
            </a:xfrm>
            <a:prstGeom prst="ellipse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5" name="Text 18">
              <a:extLst>
                <a:ext uri="{FF2B5EF4-FFF2-40B4-BE49-F238E27FC236}">
                  <a16:creationId xmlns:a16="http://schemas.microsoft.com/office/drawing/2014/main" id="{BA04B1C0-F85A-B263-20E6-F6FDBDC81B83}"/>
                </a:ext>
              </a:extLst>
            </p:cNvPr>
            <p:cNvSpPr/>
            <p:nvPr/>
          </p:nvSpPr>
          <p:spPr>
            <a:xfrm>
              <a:off x="928179" y="7461504"/>
              <a:ext cx="780288" cy="7802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</a:t>
              </a:r>
              <a:endParaRPr lang="en-US" sz="2667" dirty="0"/>
            </a:p>
          </p:txBody>
        </p:sp>
        <p:sp>
          <p:nvSpPr>
            <p:cNvPr id="16" name="Text 19">
              <a:extLst>
                <a:ext uri="{FF2B5EF4-FFF2-40B4-BE49-F238E27FC236}">
                  <a16:creationId xmlns:a16="http://schemas.microsoft.com/office/drawing/2014/main" id="{B6129C02-EF5A-2B0B-12F9-5385FDECDF28}"/>
                </a:ext>
              </a:extLst>
            </p:cNvPr>
            <p:cNvSpPr/>
            <p:nvPr/>
          </p:nvSpPr>
          <p:spPr>
            <a:xfrm>
              <a:off x="1952307" y="7388352"/>
              <a:ext cx="950976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3. Grants Officer Review</a:t>
              </a:r>
              <a:endParaRPr lang="en-US" sz="2933" dirty="0"/>
            </a:p>
          </p:txBody>
        </p:sp>
        <p:sp>
          <p:nvSpPr>
            <p:cNvPr id="17" name="Text 20">
              <a:extLst>
                <a:ext uri="{FF2B5EF4-FFF2-40B4-BE49-F238E27FC236}">
                  <a16:creationId xmlns:a16="http://schemas.microsoft.com/office/drawing/2014/main" id="{84BD30AC-33B4-5AA8-BB34-8DB72BC46D25}"/>
                </a:ext>
              </a:extLst>
            </p:cNvPr>
            <p:cNvSpPr/>
            <p:nvPr/>
          </p:nvSpPr>
          <p:spPr>
            <a:xfrm>
              <a:off x="1952307" y="8046720"/>
              <a:ext cx="950976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Institutional sign-off, budget compliance, funder-specific requirements</a:t>
              </a:r>
              <a:endParaRPr lang="en-US" sz="2533" dirty="0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FA08097D-4A56-1607-7AD7-8E2CF92CF278}"/>
                </a:ext>
              </a:extLst>
            </p:cNvPr>
            <p:cNvSpPr/>
            <p:nvPr/>
          </p:nvSpPr>
          <p:spPr>
            <a:xfrm>
              <a:off x="928179" y="9460992"/>
              <a:ext cx="780288" cy="780288"/>
            </a:xfrm>
            <a:prstGeom prst="ellipse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Text 22">
              <a:extLst>
                <a:ext uri="{FF2B5EF4-FFF2-40B4-BE49-F238E27FC236}">
                  <a16:creationId xmlns:a16="http://schemas.microsoft.com/office/drawing/2014/main" id="{EBBBC5BD-AB6B-58D0-017D-A02ACA513D99}"/>
                </a:ext>
              </a:extLst>
            </p:cNvPr>
            <p:cNvSpPr/>
            <p:nvPr/>
          </p:nvSpPr>
          <p:spPr>
            <a:xfrm>
              <a:off x="928179" y="9460992"/>
              <a:ext cx="780288" cy="780288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4</a:t>
              </a:r>
              <a:endParaRPr lang="en-US" sz="2667" dirty="0"/>
            </a:p>
          </p:txBody>
        </p:sp>
        <p:sp>
          <p:nvSpPr>
            <p:cNvPr id="20" name="Text 23">
              <a:extLst>
                <a:ext uri="{FF2B5EF4-FFF2-40B4-BE49-F238E27FC236}">
                  <a16:creationId xmlns:a16="http://schemas.microsoft.com/office/drawing/2014/main" id="{65717FB4-C6E0-7DCF-65D3-3B81AEE79BC6}"/>
                </a:ext>
              </a:extLst>
            </p:cNvPr>
            <p:cNvSpPr/>
            <p:nvPr/>
          </p:nvSpPr>
          <p:spPr>
            <a:xfrm>
              <a:off x="1952307" y="9387840"/>
              <a:ext cx="950976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4. Pilot Submission</a:t>
              </a:r>
              <a:endParaRPr lang="en-US" sz="2933" dirty="0"/>
            </a:p>
          </p:txBody>
        </p:sp>
        <p:sp>
          <p:nvSpPr>
            <p:cNvPr id="21" name="Text 24">
              <a:extLst>
                <a:ext uri="{FF2B5EF4-FFF2-40B4-BE49-F238E27FC236}">
                  <a16:creationId xmlns:a16="http://schemas.microsoft.com/office/drawing/2014/main" id="{C1EF733F-B4F0-6C01-9ADC-F1B467B93EDE}"/>
                </a:ext>
              </a:extLst>
            </p:cNvPr>
            <p:cNvSpPr/>
            <p:nvPr/>
          </p:nvSpPr>
          <p:spPr>
            <a:xfrm>
              <a:off x="1952307" y="10046208"/>
              <a:ext cx="9509760" cy="10241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If allowed, submit a concept note or LOI first before the full proposal</a:t>
              </a:r>
              <a:endParaRPr lang="en-US" sz="2533" dirty="0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DAB2FECE-F1ED-2670-0BBD-7BC5E99A850F}"/>
                </a:ext>
              </a:extLst>
            </p:cNvPr>
            <p:cNvSpPr/>
            <p:nvPr/>
          </p:nvSpPr>
          <p:spPr>
            <a:xfrm>
              <a:off x="12681267" y="2072640"/>
              <a:ext cx="11021568" cy="10290048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09AA3ECD-E886-8FE5-5751-4F7685E679EC}"/>
                </a:ext>
              </a:extLst>
            </p:cNvPr>
            <p:cNvSpPr/>
            <p:nvPr/>
          </p:nvSpPr>
          <p:spPr>
            <a:xfrm>
              <a:off x="12681267" y="2072640"/>
              <a:ext cx="11021568" cy="1121664"/>
            </a:xfrm>
            <a:prstGeom prst="rect">
              <a:avLst/>
            </a:prstGeom>
            <a:solidFill>
              <a:srgbClr val="FFC00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4" name="Text 27">
              <a:extLst>
                <a:ext uri="{FF2B5EF4-FFF2-40B4-BE49-F238E27FC236}">
                  <a16:creationId xmlns:a16="http://schemas.microsoft.com/office/drawing/2014/main" id="{DB4C2FF0-AEB4-B40A-B7B0-3B8B3B1E5C49}"/>
                </a:ext>
              </a:extLst>
            </p:cNvPr>
            <p:cNvSpPr/>
            <p:nvPr/>
          </p:nvSpPr>
          <p:spPr>
            <a:xfrm>
              <a:off x="12925107" y="2072640"/>
              <a:ext cx="10533888" cy="11216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Responding to Reviewer Comments</a:t>
              </a:r>
              <a:endParaRPr lang="en-US" sz="3467" dirty="0"/>
            </a:p>
          </p:txBody>
        </p:sp>
        <p:pic>
          <p:nvPicPr>
            <p:cNvPr id="25" name="Image 0" descr="preencoded.png">
              <a:extLst>
                <a:ext uri="{FF2B5EF4-FFF2-40B4-BE49-F238E27FC236}">
                  <a16:creationId xmlns:a16="http://schemas.microsoft.com/office/drawing/2014/main" id="{A09FFC78-0626-EBEC-0DCB-43A9CD9CD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5107" y="3486912"/>
              <a:ext cx="633984" cy="633984"/>
            </a:xfrm>
            <a:prstGeom prst="rect">
              <a:avLst/>
            </a:prstGeom>
          </p:spPr>
        </p:pic>
        <p:sp>
          <p:nvSpPr>
            <p:cNvPr id="26" name="Text 28">
              <a:extLst>
                <a:ext uri="{FF2B5EF4-FFF2-40B4-BE49-F238E27FC236}">
                  <a16:creationId xmlns:a16="http://schemas.microsoft.com/office/drawing/2014/main" id="{6CC6EF9B-1F64-64C4-E724-DA6F3775590A}"/>
                </a:ext>
              </a:extLst>
            </p:cNvPr>
            <p:cNvSpPr/>
            <p:nvPr/>
          </p:nvSpPr>
          <p:spPr>
            <a:xfrm>
              <a:off x="13802931" y="3389376"/>
              <a:ext cx="9607296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 systematic</a:t>
              </a:r>
              <a:endParaRPr lang="en-US" sz="2933" dirty="0"/>
            </a:p>
          </p:txBody>
        </p:sp>
        <p:sp>
          <p:nvSpPr>
            <p:cNvPr id="27" name="Text 29">
              <a:extLst>
                <a:ext uri="{FF2B5EF4-FFF2-40B4-BE49-F238E27FC236}">
                  <a16:creationId xmlns:a16="http://schemas.microsoft.com/office/drawing/2014/main" id="{8E731357-E1F0-11BB-1128-7CFBC9F5BB93}"/>
                </a:ext>
              </a:extLst>
            </p:cNvPr>
            <p:cNvSpPr/>
            <p:nvPr/>
          </p:nvSpPr>
          <p:spPr>
            <a:xfrm>
              <a:off x="13802931" y="4023360"/>
              <a:ext cx="9607296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Address every comment in order; use a response table with comment → action → page reference</a:t>
              </a:r>
              <a:endParaRPr lang="en-US" sz="2533" dirty="0"/>
            </a:p>
          </p:txBody>
        </p:sp>
        <p:pic>
          <p:nvPicPr>
            <p:cNvPr id="28" name="Image 1" descr="preencoded.png">
              <a:extLst>
                <a:ext uri="{FF2B5EF4-FFF2-40B4-BE49-F238E27FC236}">
                  <a16:creationId xmlns:a16="http://schemas.microsoft.com/office/drawing/2014/main" id="{D0CF08B1-71AE-77B3-7222-F1F3306C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5107" y="5145024"/>
              <a:ext cx="633984" cy="633984"/>
            </a:xfrm>
            <a:prstGeom prst="rect">
              <a:avLst/>
            </a:prstGeom>
          </p:spPr>
        </p:pic>
        <p:sp>
          <p:nvSpPr>
            <p:cNvPr id="29" name="Text 30">
              <a:extLst>
                <a:ext uri="{FF2B5EF4-FFF2-40B4-BE49-F238E27FC236}">
                  <a16:creationId xmlns:a16="http://schemas.microsoft.com/office/drawing/2014/main" id="{9142F288-B21D-FA35-8CBB-B41FA231FA51}"/>
                </a:ext>
              </a:extLst>
            </p:cNvPr>
            <p:cNvSpPr/>
            <p:nvPr/>
          </p:nvSpPr>
          <p:spPr>
            <a:xfrm>
              <a:off x="13802931" y="5047488"/>
              <a:ext cx="9607296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Disagree respectfully</a:t>
              </a:r>
              <a:endParaRPr lang="en-US" sz="2933" dirty="0"/>
            </a:p>
          </p:txBody>
        </p:sp>
        <p:sp>
          <p:nvSpPr>
            <p:cNvPr id="30" name="Text 31">
              <a:extLst>
                <a:ext uri="{FF2B5EF4-FFF2-40B4-BE49-F238E27FC236}">
                  <a16:creationId xmlns:a16="http://schemas.microsoft.com/office/drawing/2014/main" id="{5F8174F0-00E6-EF94-92E9-3FF9F31730AC}"/>
                </a:ext>
              </a:extLst>
            </p:cNvPr>
            <p:cNvSpPr/>
            <p:nvPr/>
          </p:nvSpPr>
          <p:spPr>
            <a:xfrm>
              <a:off x="13802931" y="5681472"/>
              <a:ext cx="9607296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If you disagree with a reviewer, explain your scientific rationale politely and provide evidence</a:t>
              </a:r>
              <a:endParaRPr lang="en-US" sz="2533" dirty="0"/>
            </a:p>
          </p:txBody>
        </p:sp>
        <p:pic>
          <p:nvPicPr>
            <p:cNvPr id="31" name="Image 2" descr="preencoded.png">
              <a:extLst>
                <a:ext uri="{FF2B5EF4-FFF2-40B4-BE49-F238E27FC236}">
                  <a16:creationId xmlns:a16="http://schemas.microsoft.com/office/drawing/2014/main" id="{423EDBA4-FBF1-485E-911D-CE54A888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5107" y="6803136"/>
              <a:ext cx="633984" cy="633984"/>
            </a:xfrm>
            <a:prstGeom prst="rect">
              <a:avLst/>
            </a:prstGeom>
          </p:spPr>
        </p:pic>
        <p:sp>
          <p:nvSpPr>
            <p:cNvPr id="32" name="Text 32">
              <a:extLst>
                <a:ext uri="{FF2B5EF4-FFF2-40B4-BE49-F238E27FC236}">
                  <a16:creationId xmlns:a16="http://schemas.microsoft.com/office/drawing/2014/main" id="{6D4F9305-CE0F-169A-BD69-30C04BB75A48}"/>
                </a:ext>
              </a:extLst>
            </p:cNvPr>
            <p:cNvSpPr/>
            <p:nvPr/>
          </p:nvSpPr>
          <p:spPr>
            <a:xfrm>
              <a:off x="13802931" y="6705600"/>
              <a:ext cx="9607296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Show, don't tell</a:t>
              </a:r>
              <a:endParaRPr lang="en-US" sz="2933" dirty="0"/>
            </a:p>
          </p:txBody>
        </p:sp>
        <p:sp>
          <p:nvSpPr>
            <p:cNvPr id="33" name="Text 33">
              <a:extLst>
                <a:ext uri="{FF2B5EF4-FFF2-40B4-BE49-F238E27FC236}">
                  <a16:creationId xmlns:a16="http://schemas.microsoft.com/office/drawing/2014/main" id="{34564EA7-5851-2028-C932-C6F83CCD9880}"/>
                </a:ext>
              </a:extLst>
            </p:cNvPr>
            <p:cNvSpPr/>
            <p:nvPr/>
          </p:nvSpPr>
          <p:spPr>
            <a:xfrm>
              <a:off x="13802931" y="7339584"/>
              <a:ext cx="9607296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Quote the revised text verbatim in your response letter; don't just say 'we have addressed this'</a:t>
              </a:r>
              <a:endParaRPr lang="en-US" sz="2533" dirty="0"/>
            </a:p>
          </p:txBody>
        </p:sp>
        <p:pic>
          <p:nvPicPr>
            <p:cNvPr id="34" name="Image 3" descr="preencoded.png">
              <a:extLst>
                <a:ext uri="{FF2B5EF4-FFF2-40B4-BE49-F238E27FC236}">
                  <a16:creationId xmlns:a16="http://schemas.microsoft.com/office/drawing/2014/main" id="{02A39D21-943C-744B-16FB-22DE1D278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5107" y="8461248"/>
              <a:ext cx="633984" cy="633984"/>
            </a:xfrm>
            <a:prstGeom prst="rect">
              <a:avLst/>
            </a:prstGeom>
          </p:spPr>
        </p:pic>
        <p:sp>
          <p:nvSpPr>
            <p:cNvPr id="35" name="Text 34">
              <a:extLst>
                <a:ext uri="{FF2B5EF4-FFF2-40B4-BE49-F238E27FC236}">
                  <a16:creationId xmlns:a16="http://schemas.microsoft.com/office/drawing/2014/main" id="{E854BAE7-A7C2-8538-8CF5-997A3DD96F4B}"/>
                </a:ext>
              </a:extLst>
            </p:cNvPr>
            <p:cNvSpPr/>
            <p:nvPr/>
          </p:nvSpPr>
          <p:spPr>
            <a:xfrm>
              <a:off x="13802931" y="8363712"/>
              <a:ext cx="9607296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Track changes</a:t>
              </a:r>
              <a:endParaRPr lang="en-US" sz="2933" dirty="0"/>
            </a:p>
          </p:txBody>
        </p:sp>
        <p:sp>
          <p:nvSpPr>
            <p:cNvPr id="36" name="Text 35">
              <a:extLst>
                <a:ext uri="{FF2B5EF4-FFF2-40B4-BE49-F238E27FC236}">
                  <a16:creationId xmlns:a16="http://schemas.microsoft.com/office/drawing/2014/main" id="{692AAB98-EA22-55ED-9C6D-7D2D1A14391F}"/>
                </a:ext>
              </a:extLst>
            </p:cNvPr>
            <p:cNvSpPr/>
            <p:nvPr/>
          </p:nvSpPr>
          <p:spPr>
            <a:xfrm>
              <a:off x="13802931" y="8997696"/>
              <a:ext cx="9607296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Submit a tracked-changes version alongside the clean resubmission</a:t>
              </a:r>
              <a:endParaRPr lang="en-US" sz="2533" dirty="0"/>
            </a:p>
          </p:txBody>
        </p:sp>
        <p:pic>
          <p:nvPicPr>
            <p:cNvPr id="37" name="Image 4" descr="preencoded.png">
              <a:extLst>
                <a:ext uri="{FF2B5EF4-FFF2-40B4-BE49-F238E27FC236}">
                  <a16:creationId xmlns:a16="http://schemas.microsoft.com/office/drawing/2014/main" id="{5A06616D-C134-BA19-107A-D97314F21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25107" y="10119360"/>
              <a:ext cx="633984" cy="633984"/>
            </a:xfrm>
            <a:prstGeom prst="rect">
              <a:avLst/>
            </a:prstGeom>
          </p:spPr>
        </p:pic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64BEBD80-5004-F72C-4536-1BFF27229057}"/>
                </a:ext>
              </a:extLst>
            </p:cNvPr>
            <p:cNvSpPr/>
            <p:nvPr/>
          </p:nvSpPr>
          <p:spPr>
            <a:xfrm>
              <a:off x="13802931" y="10021824"/>
              <a:ext cx="9607296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Thank the reviewers</a:t>
              </a:r>
              <a:endParaRPr lang="en-US" sz="2933" dirty="0"/>
            </a:p>
          </p:txBody>
        </p:sp>
        <p:sp>
          <p:nvSpPr>
            <p:cNvPr id="39" name="Text 37">
              <a:extLst>
                <a:ext uri="{FF2B5EF4-FFF2-40B4-BE49-F238E27FC236}">
                  <a16:creationId xmlns:a16="http://schemas.microsoft.com/office/drawing/2014/main" id="{36FC8C81-2F70-D633-7EB1-41CAC3FB618E}"/>
                </a:ext>
              </a:extLst>
            </p:cNvPr>
            <p:cNvSpPr/>
            <p:nvPr/>
          </p:nvSpPr>
          <p:spPr>
            <a:xfrm>
              <a:off x="13802931" y="10655808"/>
              <a:ext cx="9607296" cy="87782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Acknowledge helpful feedback — signals maturity and collaborative spirit</a:t>
              </a:r>
              <a:endParaRPr lang="en-US" sz="2533" dirty="0"/>
            </a:p>
          </p:txBody>
        </p:sp>
        <p:sp>
          <p:nvSpPr>
            <p:cNvPr id="40" name="Text 38">
              <a:extLst>
                <a:ext uri="{FF2B5EF4-FFF2-40B4-BE49-F238E27FC236}">
                  <a16:creationId xmlns:a16="http://schemas.microsoft.com/office/drawing/2014/main" id="{766D15BB-D745-E17D-0105-63798C04A76C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GB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Sternberg, R. J. (Ed.). (2013). Writing successful grant proposals from the top down and bottom up. SAGE Publications.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29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397" name="Google Shape;1397;p29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398" name="Google Shape;1398;p29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dirty="0"/>
              <a:t>Pre-Submission Checklist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8E54EE-4239-F0FF-24C0-2719AA269F73}"/>
              </a:ext>
            </a:extLst>
          </p:cNvPr>
          <p:cNvGrpSpPr/>
          <p:nvPr/>
        </p:nvGrpSpPr>
        <p:grpSpPr>
          <a:xfrm>
            <a:off x="684339" y="1999488"/>
            <a:ext cx="23164800" cy="10850880"/>
            <a:chOff x="684339" y="1999488"/>
            <a:chExt cx="23164800" cy="10850880"/>
          </a:xfrm>
        </p:grpSpPr>
        <p:sp>
          <p:nvSpPr>
            <p:cNvPr id="3" name="Text 6">
              <a:extLst>
                <a:ext uri="{FF2B5EF4-FFF2-40B4-BE49-F238E27FC236}">
                  <a16:creationId xmlns:a16="http://schemas.microsoft.com/office/drawing/2014/main" id="{4F107F8A-4606-6156-8827-C5158BE18CDE}"/>
                </a:ext>
              </a:extLst>
            </p:cNvPr>
            <p:cNvSpPr/>
            <p:nvPr/>
          </p:nvSpPr>
          <p:spPr>
            <a:xfrm>
              <a:off x="684339" y="1999488"/>
              <a:ext cx="23018496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i="1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Never submit without completing this checklist — a single missing element can disqualify an otherwise strong proposal.</a:t>
              </a:r>
              <a:endParaRPr lang="en-US" sz="2933" dirty="0"/>
            </a:p>
          </p:txBody>
        </p:sp>
        <p:sp>
          <p:nvSpPr>
            <p:cNvPr id="4" name="Shape 7">
              <a:extLst>
                <a:ext uri="{FF2B5EF4-FFF2-40B4-BE49-F238E27FC236}">
                  <a16:creationId xmlns:a16="http://schemas.microsoft.com/office/drawing/2014/main" id="{E61D86D2-E6C8-3410-41CE-64D9540AA901}"/>
                </a:ext>
              </a:extLst>
            </p:cNvPr>
            <p:cNvSpPr/>
            <p:nvPr/>
          </p:nvSpPr>
          <p:spPr>
            <a:xfrm>
              <a:off x="684339" y="3121152"/>
              <a:ext cx="11021568" cy="43403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" name="Shape 8">
              <a:extLst>
                <a:ext uri="{FF2B5EF4-FFF2-40B4-BE49-F238E27FC236}">
                  <a16:creationId xmlns:a16="http://schemas.microsoft.com/office/drawing/2014/main" id="{F0843C7C-8B82-8041-69BD-A2576116EE2A}"/>
                </a:ext>
              </a:extLst>
            </p:cNvPr>
            <p:cNvSpPr/>
            <p:nvPr/>
          </p:nvSpPr>
          <p:spPr>
            <a:xfrm>
              <a:off x="684339" y="3121152"/>
              <a:ext cx="11021568" cy="975360"/>
            </a:xfrm>
            <a:prstGeom prst="rect">
              <a:avLst/>
            </a:prstGeom>
            <a:solidFill>
              <a:srgbClr val="FFC00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Text 9">
              <a:extLst>
                <a:ext uri="{FF2B5EF4-FFF2-40B4-BE49-F238E27FC236}">
                  <a16:creationId xmlns:a16="http://schemas.microsoft.com/office/drawing/2014/main" id="{A55EC175-D93C-0C71-AAC0-5671008D78F6}"/>
                </a:ext>
              </a:extLst>
            </p:cNvPr>
            <p:cNvSpPr/>
            <p:nvPr/>
          </p:nvSpPr>
          <p:spPr>
            <a:xfrm>
              <a:off x="976947" y="3121152"/>
              <a:ext cx="1048512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Scientific Content</a:t>
              </a:r>
              <a:endParaRPr lang="en-US" sz="3200" dirty="0"/>
            </a:p>
          </p:txBody>
        </p:sp>
        <p:pic>
          <p:nvPicPr>
            <p:cNvPr id="7" name="Image 0" descr="preencoded.png">
              <a:extLst>
                <a:ext uri="{FF2B5EF4-FFF2-40B4-BE49-F238E27FC236}">
                  <a16:creationId xmlns:a16="http://schemas.microsoft.com/office/drawing/2014/main" id="{0FB256C5-E42D-4108-24BA-22423945D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4340352"/>
              <a:ext cx="536448" cy="536448"/>
            </a:xfrm>
            <a:prstGeom prst="rect">
              <a:avLst/>
            </a:prstGeom>
          </p:spPr>
        </p:pic>
        <p:sp>
          <p:nvSpPr>
            <p:cNvPr id="8" name="Text 10">
              <a:extLst>
                <a:ext uri="{FF2B5EF4-FFF2-40B4-BE49-F238E27FC236}">
                  <a16:creationId xmlns:a16="http://schemas.microsoft.com/office/drawing/2014/main" id="{FC453B71-D552-E60A-7127-491D90DE66E3}"/>
                </a:ext>
              </a:extLst>
            </p:cNvPr>
            <p:cNvSpPr/>
            <p:nvPr/>
          </p:nvSpPr>
          <p:spPr>
            <a:xfrm>
              <a:off x="1806003" y="4242816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Specific Aims / Objectives are clearly stated</a:t>
              </a:r>
              <a:endParaRPr lang="en-US" sz="2533" dirty="0"/>
            </a:p>
          </p:txBody>
        </p:sp>
        <p:pic>
          <p:nvPicPr>
            <p:cNvPr id="9" name="Image 1" descr="preencoded.png">
              <a:extLst>
                <a:ext uri="{FF2B5EF4-FFF2-40B4-BE49-F238E27FC236}">
                  <a16:creationId xmlns:a16="http://schemas.microsoft.com/office/drawing/2014/main" id="{9C497271-88E6-47D2-4A4B-EFE0A58CE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5145024"/>
              <a:ext cx="536448" cy="536448"/>
            </a:xfrm>
            <a:prstGeom prst="rect">
              <a:avLst/>
            </a:prstGeom>
          </p:spPr>
        </p:pic>
        <p:sp>
          <p:nvSpPr>
            <p:cNvPr id="10" name="Text 11">
              <a:extLst>
                <a:ext uri="{FF2B5EF4-FFF2-40B4-BE49-F238E27FC236}">
                  <a16:creationId xmlns:a16="http://schemas.microsoft.com/office/drawing/2014/main" id="{9E6DF18A-7C2E-AB44-4874-2F32BF0EE8D9}"/>
                </a:ext>
              </a:extLst>
            </p:cNvPr>
            <p:cNvSpPr/>
            <p:nvPr/>
          </p:nvSpPr>
          <p:spPr>
            <a:xfrm>
              <a:off x="1806003" y="5047488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Hypotheses are explicit and testable</a:t>
              </a:r>
              <a:endParaRPr lang="en-US" sz="2533" dirty="0"/>
            </a:p>
          </p:txBody>
        </p:sp>
        <p:pic>
          <p:nvPicPr>
            <p:cNvPr id="11" name="Image 2" descr="preencoded.png">
              <a:extLst>
                <a:ext uri="{FF2B5EF4-FFF2-40B4-BE49-F238E27FC236}">
                  <a16:creationId xmlns:a16="http://schemas.microsoft.com/office/drawing/2014/main" id="{B6C1B375-99B8-A8E2-FE58-F21D9B8CB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5949696"/>
              <a:ext cx="536448" cy="536448"/>
            </a:xfrm>
            <a:prstGeom prst="rect">
              <a:avLst/>
            </a:prstGeom>
          </p:spPr>
        </p:pic>
        <p:sp>
          <p:nvSpPr>
            <p:cNvPr id="12" name="Text 12">
              <a:extLst>
                <a:ext uri="{FF2B5EF4-FFF2-40B4-BE49-F238E27FC236}">
                  <a16:creationId xmlns:a16="http://schemas.microsoft.com/office/drawing/2014/main" id="{F2F1D1E0-6AF1-896B-2D5C-836F64546338}"/>
                </a:ext>
              </a:extLst>
            </p:cNvPr>
            <p:cNvSpPr/>
            <p:nvPr/>
          </p:nvSpPr>
          <p:spPr>
            <a:xfrm>
              <a:off x="1806003" y="5852160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Methodology matches the research questions</a:t>
              </a:r>
              <a:endParaRPr lang="en-US" sz="2533" dirty="0"/>
            </a:p>
          </p:txBody>
        </p:sp>
        <p:pic>
          <p:nvPicPr>
            <p:cNvPr id="13" name="Image 3" descr="preencoded.png">
              <a:extLst>
                <a:ext uri="{FF2B5EF4-FFF2-40B4-BE49-F238E27FC236}">
                  <a16:creationId xmlns:a16="http://schemas.microsoft.com/office/drawing/2014/main" id="{4EB183B6-4817-9C88-8DD8-AAF70FAF9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6754368"/>
              <a:ext cx="536448" cy="536448"/>
            </a:xfrm>
            <a:prstGeom prst="rect">
              <a:avLst/>
            </a:prstGeom>
          </p:spPr>
        </p:pic>
        <p:sp>
          <p:nvSpPr>
            <p:cNvPr id="14" name="Text 13">
              <a:extLst>
                <a:ext uri="{FF2B5EF4-FFF2-40B4-BE49-F238E27FC236}">
                  <a16:creationId xmlns:a16="http://schemas.microsoft.com/office/drawing/2014/main" id="{ACC4A97A-9490-7379-A187-20E4531011BA}"/>
                </a:ext>
              </a:extLst>
            </p:cNvPr>
            <p:cNvSpPr/>
            <p:nvPr/>
          </p:nvSpPr>
          <p:spPr>
            <a:xfrm>
              <a:off x="1806003" y="6656832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Limitations and mitigation strategies addressed</a:t>
              </a:r>
              <a:endParaRPr lang="en-US" sz="2533" dirty="0"/>
            </a:p>
          </p:txBody>
        </p:sp>
        <p:sp>
          <p:nvSpPr>
            <p:cNvPr id="15" name="Shape 14">
              <a:extLst>
                <a:ext uri="{FF2B5EF4-FFF2-40B4-BE49-F238E27FC236}">
                  <a16:creationId xmlns:a16="http://schemas.microsoft.com/office/drawing/2014/main" id="{91FF560E-3903-D27D-19D3-C0CDCDFC4771}"/>
                </a:ext>
              </a:extLst>
            </p:cNvPr>
            <p:cNvSpPr/>
            <p:nvPr/>
          </p:nvSpPr>
          <p:spPr>
            <a:xfrm>
              <a:off x="12193587" y="3121152"/>
              <a:ext cx="11021568" cy="43403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6" name="Shape 15">
              <a:extLst>
                <a:ext uri="{FF2B5EF4-FFF2-40B4-BE49-F238E27FC236}">
                  <a16:creationId xmlns:a16="http://schemas.microsoft.com/office/drawing/2014/main" id="{C7B79B32-486C-E732-321A-7B56EAF6BF64}"/>
                </a:ext>
              </a:extLst>
            </p:cNvPr>
            <p:cNvSpPr/>
            <p:nvPr/>
          </p:nvSpPr>
          <p:spPr>
            <a:xfrm>
              <a:off x="12193587" y="3121152"/>
              <a:ext cx="11021568" cy="975360"/>
            </a:xfrm>
            <a:prstGeom prst="rect">
              <a:avLst/>
            </a:prstGeom>
            <a:solidFill>
              <a:srgbClr val="FFC00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7" name="Text 16">
              <a:extLst>
                <a:ext uri="{FF2B5EF4-FFF2-40B4-BE49-F238E27FC236}">
                  <a16:creationId xmlns:a16="http://schemas.microsoft.com/office/drawing/2014/main" id="{E00ED1F9-5EA6-9967-F10F-6251AB3374E4}"/>
                </a:ext>
              </a:extLst>
            </p:cNvPr>
            <p:cNvSpPr/>
            <p:nvPr/>
          </p:nvSpPr>
          <p:spPr>
            <a:xfrm>
              <a:off x="12486195" y="3121152"/>
              <a:ext cx="1048512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Compliance</a:t>
              </a:r>
              <a:endParaRPr lang="en-US" sz="3200" dirty="0"/>
            </a:p>
          </p:txBody>
        </p:sp>
        <p:pic>
          <p:nvPicPr>
            <p:cNvPr id="18" name="Image 4" descr="preencoded.png">
              <a:extLst>
                <a:ext uri="{FF2B5EF4-FFF2-40B4-BE49-F238E27FC236}">
                  <a16:creationId xmlns:a16="http://schemas.microsoft.com/office/drawing/2014/main" id="{FEB8D316-1CE9-5631-BE16-4904EE65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4340352"/>
              <a:ext cx="536448" cy="536448"/>
            </a:xfrm>
            <a:prstGeom prst="rect">
              <a:avLst/>
            </a:prstGeom>
          </p:spPr>
        </p:pic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5543A87B-ED81-4D4F-7B94-BB0ACFD2664E}"/>
                </a:ext>
              </a:extLst>
            </p:cNvPr>
            <p:cNvSpPr/>
            <p:nvPr/>
          </p:nvSpPr>
          <p:spPr>
            <a:xfrm>
              <a:off x="13315251" y="4242816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Meets all page/word limits</a:t>
              </a:r>
              <a:endParaRPr lang="en-US" sz="2533" dirty="0"/>
            </a:p>
          </p:txBody>
        </p:sp>
        <p:pic>
          <p:nvPicPr>
            <p:cNvPr id="20" name="Image 5" descr="preencoded.png">
              <a:extLst>
                <a:ext uri="{FF2B5EF4-FFF2-40B4-BE49-F238E27FC236}">
                  <a16:creationId xmlns:a16="http://schemas.microsoft.com/office/drawing/2014/main" id="{5804E264-3C98-6C83-0613-E5789718A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5145024"/>
              <a:ext cx="536448" cy="536448"/>
            </a:xfrm>
            <a:prstGeom prst="rect">
              <a:avLst/>
            </a:prstGeom>
          </p:spPr>
        </p:pic>
        <p:sp>
          <p:nvSpPr>
            <p:cNvPr id="21" name="Text 18">
              <a:extLst>
                <a:ext uri="{FF2B5EF4-FFF2-40B4-BE49-F238E27FC236}">
                  <a16:creationId xmlns:a16="http://schemas.microsoft.com/office/drawing/2014/main" id="{9D657FBB-8B1E-31D0-B247-B2DF901DF082}"/>
                </a:ext>
              </a:extLst>
            </p:cNvPr>
            <p:cNvSpPr/>
            <p:nvPr/>
          </p:nvSpPr>
          <p:spPr>
            <a:xfrm>
              <a:off x="13315251" y="5047488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All required sections present</a:t>
              </a:r>
              <a:endParaRPr lang="en-US" sz="2533" dirty="0"/>
            </a:p>
          </p:txBody>
        </p:sp>
        <p:pic>
          <p:nvPicPr>
            <p:cNvPr id="22" name="Image 6" descr="preencoded.png">
              <a:extLst>
                <a:ext uri="{FF2B5EF4-FFF2-40B4-BE49-F238E27FC236}">
                  <a16:creationId xmlns:a16="http://schemas.microsoft.com/office/drawing/2014/main" id="{A8C8D4C5-D371-F8FA-3A09-0742AE238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5949696"/>
              <a:ext cx="536448" cy="536448"/>
            </a:xfrm>
            <a:prstGeom prst="rect">
              <a:avLst/>
            </a:prstGeom>
          </p:spPr>
        </p:pic>
        <p:sp>
          <p:nvSpPr>
            <p:cNvPr id="23" name="Text 19">
              <a:extLst>
                <a:ext uri="{FF2B5EF4-FFF2-40B4-BE49-F238E27FC236}">
                  <a16:creationId xmlns:a16="http://schemas.microsoft.com/office/drawing/2014/main" id="{DD128615-4B85-49D8-4290-3F0AA0315BAF}"/>
                </a:ext>
              </a:extLst>
            </p:cNvPr>
            <p:cNvSpPr/>
            <p:nvPr/>
          </p:nvSpPr>
          <p:spPr>
            <a:xfrm>
              <a:off x="13315251" y="5852160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Fonts and margins follow funder guidelines</a:t>
              </a:r>
              <a:endParaRPr lang="en-US" sz="2533" dirty="0"/>
            </a:p>
          </p:txBody>
        </p:sp>
        <p:pic>
          <p:nvPicPr>
            <p:cNvPr id="24" name="Image 7" descr="preencoded.png">
              <a:extLst>
                <a:ext uri="{FF2B5EF4-FFF2-40B4-BE49-F238E27FC236}">
                  <a16:creationId xmlns:a16="http://schemas.microsoft.com/office/drawing/2014/main" id="{FC3ACAFE-4D59-A41A-F32E-3387908FC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6754368"/>
              <a:ext cx="536448" cy="536448"/>
            </a:xfrm>
            <a:prstGeom prst="rect">
              <a:avLst/>
            </a:prstGeom>
          </p:spPr>
        </p:pic>
        <p:sp>
          <p:nvSpPr>
            <p:cNvPr id="25" name="Text 20">
              <a:extLst>
                <a:ext uri="{FF2B5EF4-FFF2-40B4-BE49-F238E27FC236}">
                  <a16:creationId xmlns:a16="http://schemas.microsoft.com/office/drawing/2014/main" id="{37B55330-EF7B-D8CE-D4C8-0374B9FA0A9E}"/>
                </a:ext>
              </a:extLst>
            </p:cNvPr>
            <p:cNvSpPr/>
            <p:nvPr/>
          </p:nvSpPr>
          <p:spPr>
            <a:xfrm>
              <a:off x="13315251" y="6656832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Institutional approval letters included</a:t>
              </a:r>
              <a:endParaRPr lang="en-US" sz="2533" dirty="0"/>
            </a:p>
          </p:txBody>
        </p:sp>
        <p:sp>
          <p:nvSpPr>
            <p:cNvPr id="26" name="Shape 21">
              <a:extLst>
                <a:ext uri="{FF2B5EF4-FFF2-40B4-BE49-F238E27FC236}">
                  <a16:creationId xmlns:a16="http://schemas.microsoft.com/office/drawing/2014/main" id="{59F02D25-3C35-4870-5EB2-BD4C84FA9DD6}"/>
                </a:ext>
              </a:extLst>
            </p:cNvPr>
            <p:cNvSpPr/>
            <p:nvPr/>
          </p:nvSpPr>
          <p:spPr>
            <a:xfrm>
              <a:off x="684339" y="7705344"/>
              <a:ext cx="11021568" cy="43403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7" name="Shape 22">
              <a:extLst>
                <a:ext uri="{FF2B5EF4-FFF2-40B4-BE49-F238E27FC236}">
                  <a16:creationId xmlns:a16="http://schemas.microsoft.com/office/drawing/2014/main" id="{B6EEE45F-12F4-BBCB-606F-A070D400379F}"/>
                </a:ext>
              </a:extLst>
            </p:cNvPr>
            <p:cNvSpPr/>
            <p:nvPr/>
          </p:nvSpPr>
          <p:spPr>
            <a:xfrm>
              <a:off x="684339" y="7705344"/>
              <a:ext cx="11021568" cy="975360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8" name="Text 23">
              <a:extLst>
                <a:ext uri="{FF2B5EF4-FFF2-40B4-BE49-F238E27FC236}">
                  <a16:creationId xmlns:a16="http://schemas.microsoft.com/office/drawing/2014/main" id="{FB577AC2-4342-037D-C731-41E2B1C497DD}"/>
                </a:ext>
              </a:extLst>
            </p:cNvPr>
            <p:cNvSpPr/>
            <p:nvPr/>
          </p:nvSpPr>
          <p:spPr>
            <a:xfrm>
              <a:off x="976947" y="7705344"/>
              <a:ext cx="1048512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Budget</a:t>
              </a:r>
              <a:endParaRPr lang="en-US" sz="3200" dirty="0"/>
            </a:p>
          </p:txBody>
        </p:sp>
        <p:pic>
          <p:nvPicPr>
            <p:cNvPr id="29" name="Image 8" descr="preencoded.png">
              <a:extLst>
                <a:ext uri="{FF2B5EF4-FFF2-40B4-BE49-F238E27FC236}">
                  <a16:creationId xmlns:a16="http://schemas.microsoft.com/office/drawing/2014/main" id="{716C4D6C-9DB4-76DA-5D8E-52F6EB4BC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8924544"/>
              <a:ext cx="536448" cy="536448"/>
            </a:xfrm>
            <a:prstGeom prst="rect">
              <a:avLst/>
            </a:prstGeom>
          </p:spPr>
        </p:pic>
        <p:sp>
          <p:nvSpPr>
            <p:cNvPr id="30" name="Text 24">
              <a:extLst>
                <a:ext uri="{FF2B5EF4-FFF2-40B4-BE49-F238E27FC236}">
                  <a16:creationId xmlns:a16="http://schemas.microsoft.com/office/drawing/2014/main" id="{69470429-2D5C-19D4-2A0A-037A5F07757A}"/>
                </a:ext>
              </a:extLst>
            </p:cNvPr>
            <p:cNvSpPr/>
            <p:nvPr/>
          </p:nvSpPr>
          <p:spPr>
            <a:xfrm>
              <a:off x="1806003" y="8827008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Budget justified line-by-line</a:t>
              </a:r>
              <a:endParaRPr lang="en-US" sz="2533" dirty="0"/>
            </a:p>
          </p:txBody>
        </p:sp>
        <p:pic>
          <p:nvPicPr>
            <p:cNvPr id="31" name="Image 9" descr="preencoded.png">
              <a:extLst>
                <a:ext uri="{FF2B5EF4-FFF2-40B4-BE49-F238E27FC236}">
                  <a16:creationId xmlns:a16="http://schemas.microsoft.com/office/drawing/2014/main" id="{F008E757-A415-470A-2033-69913F8DC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9729216"/>
              <a:ext cx="536448" cy="536448"/>
            </a:xfrm>
            <a:prstGeom prst="rect">
              <a:avLst/>
            </a:prstGeom>
          </p:spPr>
        </p:pic>
        <p:sp>
          <p:nvSpPr>
            <p:cNvPr id="32" name="Text 25">
              <a:extLst>
                <a:ext uri="{FF2B5EF4-FFF2-40B4-BE49-F238E27FC236}">
                  <a16:creationId xmlns:a16="http://schemas.microsoft.com/office/drawing/2014/main" id="{3FD79AC4-7B1B-E15F-E8D9-92F7829C773B}"/>
                </a:ext>
              </a:extLst>
            </p:cNvPr>
            <p:cNvSpPr/>
            <p:nvPr/>
          </p:nvSpPr>
          <p:spPr>
            <a:xfrm>
              <a:off x="1806003" y="9631680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Indirect cost rate within funder cap</a:t>
              </a:r>
              <a:endParaRPr lang="en-US" sz="2533" dirty="0"/>
            </a:p>
          </p:txBody>
        </p:sp>
        <p:pic>
          <p:nvPicPr>
            <p:cNvPr id="33" name="Image 10" descr="preencoded.png">
              <a:extLst>
                <a:ext uri="{FF2B5EF4-FFF2-40B4-BE49-F238E27FC236}">
                  <a16:creationId xmlns:a16="http://schemas.microsoft.com/office/drawing/2014/main" id="{447EE733-E585-8F07-C77D-BFC117DD9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10533888"/>
              <a:ext cx="536448" cy="536448"/>
            </a:xfrm>
            <a:prstGeom prst="rect">
              <a:avLst/>
            </a:prstGeom>
          </p:spPr>
        </p:pic>
        <p:sp>
          <p:nvSpPr>
            <p:cNvPr id="34" name="Text 26">
              <a:extLst>
                <a:ext uri="{FF2B5EF4-FFF2-40B4-BE49-F238E27FC236}">
                  <a16:creationId xmlns:a16="http://schemas.microsoft.com/office/drawing/2014/main" id="{761CE3E7-6C51-F5FE-E984-8DE3140944A7}"/>
                </a:ext>
              </a:extLst>
            </p:cNvPr>
            <p:cNvSpPr/>
            <p:nvPr/>
          </p:nvSpPr>
          <p:spPr>
            <a:xfrm>
              <a:off x="1806003" y="10436352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All co-I efforts and salaries documented</a:t>
              </a:r>
              <a:endParaRPr lang="en-US" sz="2533" dirty="0"/>
            </a:p>
          </p:txBody>
        </p:sp>
        <p:pic>
          <p:nvPicPr>
            <p:cNvPr id="35" name="Image 11" descr="preencoded.png">
              <a:extLst>
                <a:ext uri="{FF2B5EF4-FFF2-40B4-BE49-F238E27FC236}">
                  <a16:creationId xmlns:a16="http://schemas.microsoft.com/office/drawing/2014/main" id="{14A263C1-DA83-A352-5A38-4D8E5C3D3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99" y="11338560"/>
              <a:ext cx="536448" cy="536448"/>
            </a:xfrm>
            <a:prstGeom prst="rect">
              <a:avLst/>
            </a:prstGeom>
          </p:spPr>
        </p:pic>
        <p:sp>
          <p:nvSpPr>
            <p:cNvPr id="36" name="Text 27">
              <a:extLst>
                <a:ext uri="{FF2B5EF4-FFF2-40B4-BE49-F238E27FC236}">
                  <a16:creationId xmlns:a16="http://schemas.microsoft.com/office/drawing/2014/main" id="{F69B47CE-D56E-93D0-D51E-61AE84FB5365}"/>
                </a:ext>
              </a:extLst>
            </p:cNvPr>
            <p:cNvSpPr/>
            <p:nvPr/>
          </p:nvSpPr>
          <p:spPr>
            <a:xfrm>
              <a:off x="1806003" y="11241024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Currency and exchange rates checked</a:t>
              </a:r>
              <a:endParaRPr lang="en-US" sz="2533" dirty="0"/>
            </a:p>
          </p:txBody>
        </p:sp>
        <p:sp>
          <p:nvSpPr>
            <p:cNvPr id="37" name="Shape 28">
              <a:extLst>
                <a:ext uri="{FF2B5EF4-FFF2-40B4-BE49-F238E27FC236}">
                  <a16:creationId xmlns:a16="http://schemas.microsoft.com/office/drawing/2014/main" id="{FEC94438-222B-AA4D-845F-80420AE045F1}"/>
                </a:ext>
              </a:extLst>
            </p:cNvPr>
            <p:cNvSpPr/>
            <p:nvPr/>
          </p:nvSpPr>
          <p:spPr>
            <a:xfrm>
              <a:off x="12193587" y="7705344"/>
              <a:ext cx="11021568" cy="434035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8" name="Shape 29">
              <a:extLst>
                <a:ext uri="{FF2B5EF4-FFF2-40B4-BE49-F238E27FC236}">
                  <a16:creationId xmlns:a16="http://schemas.microsoft.com/office/drawing/2014/main" id="{C59C8C63-1C5F-FA7E-4E12-C34AE1D614E1}"/>
                </a:ext>
              </a:extLst>
            </p:cNvPr>
            <p:cNvSpPr/>
            <p:nvPr/>
          </p:nvSpPr>
          <p:spPr>
            <a:xfrm>
              <a:off x="12193587" y="7705344"/>
              <a:ext cx="11021568" cy="975360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9" name="Text 30">
              <a:extLst>
                <a:ext uri="{FF2B5EF4-FFF2-40B4-BE49-F238E27FC236}">
                  <a16:creationId xmlns:a16="http://schemas.microsoft.com/office/drawing/2014/main" id="{87D8D2C9-2409-5FC5-C05D-C2A40631CA3C}"/>
                </a:ext>
              </a:extLst>
            </p:cNvPr>
            <p:cNvSpPr/>
            <p:nvPr/>
          </p:nvSpPr>
          <p:spPr>
            <a:xfrm>
              <a:off x="12486195" y="7705344"/>
              <a:ext cx="10485120" cy="975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2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Ethics &amp; Governance</a:t>
              </a:r>
              <a:endParaRPr lang="en-US" sz="3200" dirty="0"/>
            </a:p>
          </p:txBody>
        </p:sp>
        <p:pic>
          <p:nvPicPr>
            <p:cNvPr id="40" name="Image 12" descr="preencoded.png">
              <a:extLst>
                <a:ext uri="{FF2B5EF4-FFF2-40B4-BE49-F238E27FC236}">
                  <a16:creationId xmlns:a16="http://schemas.microsoft.com/office/drawing/2014/main" id="{D8459091-B0C0-7780-5E8D-72599948E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8924544"/>
              <a:ext cx="536448" cy="536448"/>
            </a:xfrm>
            <a:prstGeom prst="rect">
              <a:avLst/>
            </a:prstGeom>
          </p:spPr>
        </p:pic>
        <p:sp>
          <p:nvSpPr>
            <p:cNvPr id="41" name="Text 31">
              <a:extLst>
                <a:ext uri="{FF2B5EF4-FFF2-40B4-BE49-F238E27FC236}">
                  <a16:creationId xmlns:a16="http://schemas.microsoft.com/office/drawing/2014/main" id="{51A4A680-D1CD-8FE7-0A2C-156165663A4B}"/>
                </a:ext>
              </a:extLst>
            </p:cNvPr>
            <p:cNvSpPr/>
            <p:nvPr/>
          </p:nvSpPr>
          <p:spPr>
            <a:xfrm>
              <a:off x="13315251" y="8827008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Ethics approval obtained or applied for</a:t>
              </a:r>
              <a:endParaRPr lang="en-US" sz="2533" dirty="0"/>
            </a:p>
          </p:txBody>
        </p:sp>
        <p:pic>
          <p:nvPicPr>
            <p:cNvPr id="42" name="Image 13" descr="preencoded.png">
              <a:extLst>
                <a:ext uri="{FF2B5EF4-FFF2-40B4-BE49-F238E27FC236}">
                  <a16:creationId xmlns:a16="http://schemas.microsoft.com/office/drawing/2014/main" id="{ABB24889-93F1-8B0F-E817-1DBE3E9D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9729216"/>
              <a:ext cx="536448" cy="536448"/>
            </a:xfrm>
            <a:prstGeom prst="rect">
              <a:avLst/>
            </a:prstGeom>
          </p:spPr>
        </p:pic>
        <p:sp>
          <p:nvSpPr>
            <p:cNvPr id="43" name="Text 32">
              <a:extLst>
                <a:ext uri="{FF2B5EF4-FFF2-40B4-BE49-F238E27FC236}">
                  <a16:creationId xmlns:a16="http://schemas.microsoft.com/office/drawing/2014/main" id="{F3F9F59F-6C34-38B8-7FD5-C163E5B7ACED}"/>
                </a:ext>
              </a:extLst>
            </p:cNvPr>
            <p:cNvSpPr/>
            <p:nvPr/>
          </p:nvSpPr>
          <p:spPr>
            <a:xfrm>
              <a:off x="13315251" y="9631680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Consent procedures described</a:t>
              </a:r>
              <a:endParaRPr lang="en-US" sz="2533" dirty="0"/>
            </a:p>
          </p:txBody>
        </p:sp>
        <p:pic>
          <p:nvPicPr>
            <p:cNvPr id="44" name="Image 14" descr="preencoded.png">
              <a:extLst>
                <a:ext uri="{FF2B5EF4-FFF2-40B4-BE49-F238E27FC236}">
                  <a16:creationId xmlns:a16="http://schemas.microsoft.com/office/drawing/2014/main" id="{2C89A1A6-F044-617A-1784-DD3550E46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10533888"/>
              <a:ext cx="536448" cy="536448"/>
            </a:xfrm>
            <a:prstGeom prst="rect">
              <a:avLst/>
            </a:prstGeom>
          </p:spPr>
        </p:pic>
        <p:sp>
          <p:nvSpPr>
            <p:cNvPr id="45" name="Text 33">
              <a:extLst>
                <a:ext uri="{FF2B5EF4-FFF2-40B4-BE49-F238E27FC236}">
                  <a16:creationId xmlns:a16="http://schemas.microsoft.com/office/drawing/2014/main" id="{232A9403-A12B-680E-D5F6-A5A61892EA20}"/>
                </a:ext>
              </a:extLst>
            </p:cNvPr>
            <p:cNvSpPr/>
            <p:nvPr/>
          </p:nvSpPr>
          <p:spPr>
            <a:xfrm>
              <a:off x="13315251" y="10436352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management and sharing plan included</a:t>
              </a:r>
              <a:endParaRPr lang="en-US" sz="2533" dirty="0"/>
            </a:p>
          </p:txBody>
        </p:sp>
        <p:pic>
          <p:nvPicPr>
            <p:cNvPr id="46" name="Image 15" descr="preencoded.png">
              <a:extLst>
                <a:ext uri="{FF2B5EF4-FFF2-40B4-BE49-F238E27FC236}">
                  <a16:creationId xmlns:a16="http://schemas.microsoft.com/office/drawing/2014/main" id="{CD3AF47B-3CB9-51D8-FAF7-BD9685922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9347" y="11338560"/>
              <a:ext cx="536448" cy="536448"/>
            </a:xfrm>
            <a:prstGeom prst="rect">
              <a:avLst/>
            </a:prstGeom>
          </p:spPr>
        </p:pic>
        <p:sp>
          <p:nvSpPr>
            <p:cNvPr id="47" name="Text 34">
              <a:extLst>
                <a:ext uri="{FF2B5EF4-FFF2-40B4-BE49-F238E27FC236}">
                  <a16:creationId xmlns:a16="http://schemas.microsoft.com/office/drawing/2014/main" id="{39994B3A-38CA-DA51-5F1B-5D938506C521}"/>
                </a:ext>
              </a:extLst>
            </p:cNvPr>
            <p:cNvSpPr/>
            <p:nvPr/>
          </p:nvSpPr>
          <p:spPr>
            <a:xfrm>
              <a:off x="13315251" y="11241024"/>
              <a:ext cx="9631680" cy="6827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FAIR data principles addressed</a:t>
              </a:r>
              <a:endParaRPr lang="en-US" sz="2533" dirty="0"/>
            </a:p>
          </p:txBody>
        </p:sp>
        <p:sp>
          <p:nvSpPr>
            <p:cNvPr id="48" name="Text 35">
              <a:extLst>
                <a:ext uri="{FF2B5EF4-FFF2-40B4-BE49-F238E27FC236}">
                  <a16:creationId xmlns:a16="http://schemas.microsoft.com/office/drawing/2014/main" id="{6CE41B44-EE2F-FE2D-4166-F74E56167802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Ogden &amp; Goldberg (2002). Research Proposals: A Guide to Success (3rd ed.). Academic Press.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2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514" name="Google Shape;1514;p32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515" name="Google Shape;1515;p32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dirty="0"/>
              <a:t>KNOWLEDGE CHECK</a:t>
            </a:r>
          </a:p>
        </p:txBody>
      </p:sp>
      <p:sp>
        <p:nvSpPr>
          <p:cNvPr id="23" name="Shape 2">
            <a:extLst>
              <a:ext uri="{FF2B5EF4-FFF2-40B4-BE49-F238E27FC236}">
                <a16:creationId xmlns:a16="http://schemas.microsoft.com/office/drawing/2014/main" id="{A8046E9F-4CDE-2B54-92DB-722375F2667C}"/>
              </a:ext>
            </a:extLst>
          </p:cNvPr>
          <p:cNvSpPr/>
          <p:nvPr/>
        </p:nvSpPr>
        <p:spPr>
          <a:xfrm>
            <a:off x="976947" y="2072640"/>
            <a:ext cx="2243328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EA180D5B-25ED-E473-FC06-314A9034B761}"/>
              </a:ext>
            </a:extLst>
          </p:cNvPr>
          <p:cNvSpPr/>
          <p:nvPr/>
        </p:nvSpPr>
        <p:spPr>
          <a:xfrm>
            <a:off x="1342707" y="2072640"/>
            <a:ext cx="217017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0D1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responding to a peer reviewer's comment that you disagree with, what is the BEST approach?</a:t>
            </a:r>
            <a:endParaRPr lang="en-US" sz="3733" dirty="0"/>
          </a:p>
        </p:txBody>
      </p:sp>
      <p:sp>
        <p:nvSpPr>
          <p:cNvPr id="25" name="Shape 4">
            <a:extLst>
              <a:ext uri="{FF2B5EF4-FFF2-40B4-BE49-F238E27FC236}">
                <a16:creationId xmlns:a16="http://schemas.microsoft.com/office/drawing/2014/main" id="{980D10E6-06BB-6C1A-9014-F6AC4797571E}"/>
              </a:ext>
            </a:extLst>
          </p:cNvPr>
          <p:cNvSpPr/>
          <p:nvPr/>
        </p:nvSpPr>
        <p:spPr>
          <a:xfrm>
            <a:off x="976947" y="5120640"/>
            <a:ext cx="10850880" cy="2194560"/>
          </a:xfrm>
          <a:prstGeom prst="rect">
            <a:avLst/>
          </a:prstGeom>
          <a:solidFill>
            <a:srgbClr val="2A3A5A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26" name="Shape 5">
            <a:extLst>
              <a:ext uri="{FF2B5EF4-FFF2-40B4-BE49-F238E27FC236}">
                <a16:creationId xmlns:a16="http://schemas.microsoft.com/office/drawing/2014/main" id="{FC9763B0-C2D8-B7CE-4B11-6A92010ED231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1EE0B41C-249C-4CA7-51F8-D2D668859C56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4267" dirty="0"/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97F19758-C368-0B9F-1D6B-7868139F6835}"/>
              </a:ext>
            </a:extLst>
          </p:cNvPr>
          <p:cNvSpPr/>
          <p:nvPr/>
        </p:nvSpPr>
        <p:spPr>
          <a:xfrm>
            <a:off x="2561907" y="512064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Ignore the comment and resubmit without addressing it</a:t>
            </a:r>
            <a:endParaRPr lang="en-US" sz="3067" dirty="0"/>
          </a:p>
        </p:txBody>
      </p:sp>
      <p:sp>
        <p:nvSpPr>
          <p:cNvPr id="29" name="Shape 8">
            <a:extLst>
              <a:ext uri="{FF2B5EF4-FFF2-40B4-BE49-F238E27FC236}">
                <a16:creationId xmlns:a16="http://schemas.microsoft.com/office/drawing/2014/main" id="{A7B323A4-E7B4-05CA-211F-A4E796E93FB5}"/>
              </a:ext>
            </a:extLst>
          </p:cNvPr>
          <p:cNvSpPr/>
          <p:nvPr/>
        </p:nvSpPr>
        <p:spPr>
          <a:xfrm>
            <a:off x="12437427" y="5120640"/>
            <a:ext cx="10850880" cy="2194560"/>
          </a:xfrm>
          <a:prstGeom prst="rect">
            <a:avLst/>
          </a:prstGeom>
          <a:solidFill>
            <a:srgbClr val="2A3A5A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0" name="Shape 9">
            <a:extLst>
              <a:ext uri="{FF2B5EF4-FFF2-40B4-BE49-F238E27FC236}">
                <a16:creationId xmlns:a16="http://schemas.microsoft.com/office/drawing/2014/main" id="{CD32CD80-610C-8501-3032-164156A1F321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AF96EAC2-7A35-3BC0-F73E-006301738B9F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4267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FCF980AE-CA07-8554-2B48-95AB7607A4D8}"/>
              </a:ext>
            </a:extLst>
          </p:cNvPr>
          <p:cNvSpPr/>
          <p:nvPr/>
        </p:nvSpPr>
        <p:spPr>
          <a:xfrm>
            <a:off x="14022387" y="512064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Remove the section the reviewer criticized to avoid further objections</a:t>
            </a:r>
            <a:endParaRPr lang="en-US" sz="3067" dirty="0"/>
          </a:p>
        </p:txBody>
      </p:sp>
      <p:sp>
        <p:nvSpPr>
          <p:cNvPr id="33" name="Shape 12">
            <a:extLst>
              <a:ext uri="{FF2B5EF4-FFF2-40B4-BE49-F238E27FC236}">
                <a16:creationId xmlns:a16="http://schemas.microsoft.com/office/drawing/2014/main" id="{8DF32346-8BB7-538D-4C45-05E8D0E0866A}"/>
              </a:ext>
            </a:extLst>
          </p:cNvPr>
          <p:cNvSpPr/>
          <p:nvPr/>
        </p:nvSpPr>
        <p:spPr>
          <a:xfrm>
            <a:off x="97694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4" name="Shape 13">
            <a:extLst>
              <a:ext uri="{FF2B5EF4-FFF2-40B4-BE49-F238E27FC236}">
                <a16:creationId xmlns:a16="http://schemas.microsoft.com/office/drawing/2014/main" id="{29FBCD4D-FD92-4B14-873C-124ACA5DFE08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solidFill>
            <a:srgbClr val="1E7A46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5" name="Text 14">
            <a:extLst>
              <a:ext uri="{FF2B5EF4-FFF2-40B4-BE49-F238E27FC236}">
                <a16:creationId xmlns:a16="http://schemas.microsoft.com/office/drawing/2014/main" id="{39994048-C284-8684-7410-C3C8D6953057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solidFill>
            <a:srgbClr val="0070C0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4267" dirty="0"/>
          </a:p>
        </p:txBody>
      </p:sp>
      <p:sp>
        <p:nvSpPr>
          <p:cNvPr id="36" name="Text 15">
            <a:extLst>
              <a:ext uri="{FF2B5EF4-FFF2-40B4-BE49-F238E27FC236}">
                <a16:creationId xmlns:a16="http://schemas.microsoft.com/office/drawing/2014/main" id="{71D91E72-7598-7169-5686-9227206333BA}"/>
              </a:ext>
            </a:extLst>
          </p:cNvPr>
          <p:cNvSpPr/>
          <p:nvPr/>
        </p:nvSpPr>
        <p:spPr>
          <a:xfrm>
            <a:off x="2561907" y="780288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Acknowledge the comment, explain your reasoning with evidence, and maintain your position</a:t>
            </a:r>
            <a:endParaRPr lang="en-US" sz="3067" dirty="0"/>
          </a:p>
        </p:txBody>
      </p:sp>
      <p:sp>
        <p:nvSpPr>
          <p:cNvPr id="37" name="Shape 16">
            <a:extLst>
              <a:ext uri="{FF2B5EF4-FFF2-40B4-BE49-F238E27FC236}">
                <a16:creationId xmlns:a16="http://schemas.microsoft.com/office/drawing/2014/main" id="{CEBC8216-6ACF-7873-6D1E-ACD9461463B5}"/>
              </a:ext>
            </a:extLst>
          </p:cNvPr>
          <p:cNvSpPr/>
          <p:nvPr/>
        </p:nvSpPr>
        <p:spPr>
          <a:xfrm>
            <a:off x="1243742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8" name="Shape 17">
            <a:extLst>
              <a:ext uri="{FF2B5EF4-FFF2-40B4-BE49-F238E27FC236}">
                <a16:creationId xmlns:a16="http://schemas.microsoft.com/office/drawing/2014/main" id="{B6BA5837-9A2D-9048-3A06-0518B814142C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9" name="Text 18">
            <a:extLst>
              <a:ext uri="{FF2B5EF4-FFF2-40B4-BE49-F238E27FC236}">
                <a16:creationId xmlns:a16="http://schemas.microsoft.com/office/drawing/2014/main" id="{155400B0-C806-E058-14B8-B4CB64ECDC09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4267" dirty="0"/>
          </a:p>
        </p:txBody>
      </p:sp>
      <p:sp>
        <p:nvSpPr>
          <p:cNvPr id="40" name="Text 19">
            <a:extLst>
              <a:ext uri="{FF2B5EF4-FFF2-40B4-BE49-F238E27FC236}">
                <a16:creationId xmlns:a16="http://schemas.microsoft.com/office/drawing/2014/main" id="{43D2403E-0492-42BB-9CD8-649092B0CF2B}"/>
              </a:ext>
            </a:extLst>
          </p:cNvPr>
          <p:cNvSpPr/>
          <p:nvPr/>
        </p:nvSpPr>
        <p:spPr>
          <a:xfrm>
            <a:off x="1402238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 all reviewer changes automatically to appear cooperative</a:t>
            </a:r>
            <a:endParaRPr lang="en-US" sz="3067" dirty="0"/>
          </a:p>
        </p:txBody>
      </p:sp>
      <p:sp>
        <p:nvSpPr>
          <p:cNvPr id="41" name="Shape 20">
            <a:extLst>
              <a:ext uri="{FF2B5EF4-FFF2-40B4-BE49-F238E27FC236}">
                <a16:creationId xmlns:a16="http://schemas.microsoft.com/office/drawing/2014/main" id="{67DDB73C-FE43-7CC7-6D3A-CC7E531DC18B}"/>
              </a:ext>
            </a:extLst>
          </p:cNvPr>
          <p:cNvSpPr/>
          <p:nvPr/>
        </p:nvSpPr>
        <p:spPr>
          <a:xfrm>
            <a:off x="976947" y="10607040"/>
            <a:ext cx="22433280" cy="1999488"/>
          </a:xfrm>
          <a:prstGeom prst="rect">
            <a:avLst/>
          </a:prstGeom>
          <a:solidFill>
            <a:srgbClr val="7030A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42" name="Shape 21">
            <a:extLst>
              <a:ext uri="{FF2B5EF4-FFF2-40B4-BE49-F238E27FC236}">
                <a16:creationId xmlns:a16="http://schemas.microsoft.com/office/drawing/2014/main" id="{61B8AC73-32C1-B9D2-86D0-349E3BA5C712}"/>
              </a:ext>
            </a:extLst>
          </p:cNvPr>
          <p:cNvSpPr/>
          <p:nvPr/>
        </p:nvSpPr>
        <p:spPr>
          <a:xfrm>
            <a:off x="976947" y="10607040"/>
            <a:ext cx="170688" cy="1999488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43" name="Text 22">
            <a:extLst>
              <a:ext uri="{FF2B5EF4-FFF2-40B4-BE49-F238E27FC236}">
                <a16:creationId xmlns:a16="http://schemas.microsoft.com/office/drawing/2014/main" id="{91AE3A79-C670-0BD1-A7B9-8E9225086B56}"/>
              </a:ext>
            </a:extLst>
          </p:cNvPr>
          <p:cNvSpPr/>
          <p:nvPr/>
        </p:nvSpPr>
        <p:spPr>
          <a:xfrm>
            <a:off x="1342707" y="10607040"/>
            <a:ext cx="21701760" cy="1999488"/>
          </a:xfrm>
          <a:prstGeom prst="rect">
            <a:avLst/>
          </a:prstGeom>
          <a:solidFill>
            <a:srgbClr val="7030A0"/>
          </a:solidFill>
          <a:ln/>
        </p:spPr>
        <p:txBody>
          <a:bodyPr wrap="square" lIns="0" tIns="0" rIns="0" bIns="0" rtlCol="0" anchor="ctr"/>
          <a:lstStyle/>
          <a:p>
            <a:r>
              <a:rPr lang="en-US" sz="2933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Answer: C  |  Respectful scientific disagreement is expected and acceptable. The key is to engage substantively — acknowledge the concern, provide a well-reasoned scientific justification, and cite supporting evidence.</a:t>
            </a:r>
            <a:endParaRPr lang="en-US" sz="29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367" name="Google Shape;367;p9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Key Takeaways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22A83-A2E2-5AA3-4EFC-76C8A7FC7A22}"/>
              </a:ext>
            </a:extLst>
          </p:cNvPr>
          <p:cNvGrpSpPr/>
          <p:nvPr/>
        </p:nvGrpSpPr>
        <p:grpSpPr>
          <a:xfrm>
            <a:off x="855027" y="2682240"/>
            <a:ext cx="22677120" cy="9851136"/>
            <a:chOff x="855027" y="2682240"/>
            <a:chExt cx="22677120" cy="9851136"/>
          </a:xfrm>
          <a:solidFill>
            <a:schemeClr val="accent1"/>
          </a:solidFill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2B2A8177-BF53-BAF7-8A0E-C1B7346A7379}"/>
                </a:ext>
              </a:extLst>
            </p:cNvPr>
            <p:cNvSpPr/>
            <p:nvPr/>
          </p:nvSpPr>
          <p:spPr>
            <a:xfrm>
              <a:off x="855027" y="2682240"/>
              <a:ext cx="22677120" cy="97536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114F2DDF-5696-8920-8FDE-C90E46F01C91}"/>
                </a:ext>
              </a:extLst>
            </p:cNvPr>
            <p:cNvSpPr/>
            <p:nvPr/>
          </p:nvSpPr>
          <p:spPr>
            <a:xfrm>
              <a:off x="855027" y="2974848"/>
              <a:ext cx="22677120" cy="1755648"/>
            </a:xfrm>
            <a:prstGeom prst="rect">
              <a:avLst/>
            </a:prstGeom>
            <a:grpFill/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173DAAF3-EAE4-DCF3-DC54-65BEBB744D6C}"/>
                </a:ext>
              </a:extLst>
            </p:cNvPr>
            <p:cNvSpPr/>
            <p:nvPr/>
          </p:nvSpPr>
          <p:spPr>
            <a:xfrm>
              <a:off x="855027" y="2974848"/>
              <a:ext cx="170688" cy="1755648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8" name="Image 0" descr="preencoded.png">
              <a:extLst>
                <a:ext uri="{FF2B5EF4-FFF2-40B4-BE49-F238E27FC236}">
                  <a16:creationId xmlns:a16="http://schemas.microsoft.com/office/drawing/2014/main" id="{863558BE-50F5-E4AB-0715-DF95E24D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55" y="3243072"/>
              <a:ext cx="926592" cy="926592"/>
            </a:xfrm>
            <a:prstGeom prst="rect">
              <a:avLst/>
            </a:prstGeom>
            <a:grpFill/>
          </p:spPr>
        </p:pic>
        <p:sp>
          <p:nvSpPr>
            <p:cNvPr id="9" name="Text 5">
              <a:extLst>
                <a:ext uri="{FF2B5EF4-FFF2-40B4-BE49-F238E27FC236}">
                  <a16:creationId xmlns:a16="http://schemas.microsoft.com/office/drawing/2014/main" id="{EB52C80E-5BD7-68E8-636F-9781FD5A3010}"/>
                </a:ext>
              </a:extLst>
            </p:cNvPr>
            <p:cNvSpPr/>
            <p:nvPr/>
          </p:nvSpPr>
          <p:spPr>
            <a:xfrm>
              <a:off x="2488755" y="2974848"/>
              <a:ext cx="20726400" cy="1755648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ctr"/>
            <a:lstStyle/>
            <a:p>
              <a:r>
                <a:rPr lang="en-US" sz="33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Know your funder — alignment is the first filter before you write a single word</a:t>
              </a:r>
              <a:endParaRPr lang="en-US" sz="3333" dirty="0"/>
            </a:p>
          </p:txBody>
        </p:sp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F2A90771-38E5-70B4-E709-170AF127F4DB}"/>
                </a:ext>
              </a:extLst>
            </p:cNvPr>
            <p:cNvSpPr/>
            <p:nvPr/>
          </p:nvSpPr>
          <p:spPr>
            <a:xfrm>
              <a:off x="855027" y="4925568"/>
              <a:ext cx="22677120" cy="1755648"/>
            </a:xfrm>
            <a:prstGeom prst="rect">
              <a:avLst/>
            </a:prstGeom>
            <a:grpFill/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42E94B5C-0E74-C21C-A6FA-C53EBA1E967B}"/>
                </a:ext>
              </a:extLst>
            </p:cNvPr>
            <p:cNvSpPr/>
            <p:nvPr/>
          </p:nvSpPr>
          <p:spPr>
            <a:xfrm>
              <a:off x="855027" y="4925568"/>
              <a:ext cx="170688" cy="1755648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2" name="Image 1" descr="preencoded.png">
              <a:extLst>
                <a:ext uri="{FF2B5EF4-FFF2-40B4-BE49-F238E27FC236}">
                  <a16:creationId xmlns:a16="http://schemas.microsoft.com/office/drawing/2014/main" id="{D5C5D6CC-91F8-1540-FB94-204D8358E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55" y="5193792"/>
              <a:ext cx="926592" cy="926592"/>
            </a:xfrm>
            <a:prstGeom prst="rect">
              <a:avLst/>
            </a:prstGeom>
            <a:grpFill/>
          </p:spPr>
        </p:pic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645BACC7-825B-DD6D-89A0-86A24DC9ABC1}"/>
                </a:ext>
              </a:extLst>
            </p:cNvPr>
            <p:cNvSpPr/>
            <p:nvPr/>
          </p:nvSpPr>
          <p:spPr>
            <a:xfrm>
              <a:off x="2488755" y="4925568"/>
              <a:ext cx="20726400" cy="1755648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ctr"/>
            <a:lstStyle/>
            <a:p>
              <a:r>
                <a:rPr lang="en-US" sz="33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Build a systematic funding search using databases like EDCTP, Pivot-RP, and Grants.gov</a:t>
              </a:r>
              <a:endParaRPr lang="en-US" sz="3333" dirty="0"/>
            </a:p>
          </p:txBody>
        </p:sp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5D46487D-32E7-A3E3-B593-3A94BF1B6E17}"/>
                </a:ext>
              </a:extLst>
            </p:cNvPr>
            <p:cNvSpPr/>
            <p:nvPr/>
          </p:nvSpPr>
          <p:spPr>
            <a:xfrm>
              <a:off x="855027" y="6876288"/>
              <a:ext cx="22677120" cy="1755648"/>
            </a:xfrm>
            <a:prstGeom prst="rect">
              <a:avLst/>
            </a:prstGeom>
            <a:grpFill/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5" name="Shape 10">
              <a:extLst>
                <a:ext uri="{FF2B5EF4-FFF2-40B4-BE49-F238E27FC236}">
                  <a16:creationId xmlns:a16="http://schemas.microsoft.com/office/drawing/2014/main" id="{4BCE50C3-C318-8900-8340-C661270D0DF2}"/>
                </a:ext>
              </a:extLst>
            </p:cNvPr>
            <p:cNvSpPr/>
            <p:nvPr/>
          </p:nvSpPr>
          <p:spPr>
            <a:xfrm>
              <a:off x="855027" y="6876288"/>
              <a:ext cx="170688" cy="1755648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6" name="Image 2" descr="preencoded.png">
              <a:extLst>
                <a:ext uri="{FF2B5EF4-FFF2-40B4-BE49-F238E27FC236}">
                  <a16:creationId xmlns:a16="http://schemas.microsoft.com/office/drawing/2014/main" id="{6867007A-CE7A-5125-57A5-1172A8AF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55" y="7144512"/>
              <a:ext cx="926592" cy="926592"/>
            </a:xfrm>
            <a:prstGeom prst="rect">
              <a:avLst/>
            </a:prstGeom>
            <a:grpFill/>
          </p:spPr>
        </p:pic>
        <p:sp>
          <p:nvSpPr>
            <p:cNvPr id="17" name="Text 11">
              <a:extLst>
                <a:ext uri="{FF2B5EF4-FFF2-40B4-BE49-F238E27FC236}">
                  <a16:creationId xmlns:a16="http://schemas.microsoft.com/office/drawing/2014/main" id="{52699ACC-9172-3AF6-A986-7A57966C4B43}"/>
                </a:ext>
              </a:extLst>
            </p:cNvPr>
            <p:cNvSpPr/>
            <p:nvPr/>
          </p:nvSpPr>
          <p:spPr>
            <a:xfrm>
              <a:off x="2488755" y="6876288"/>
              <a:ext cx="20726400" cy="1755648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ctr"/>
            <a:lstStyle/>
            <a:p>
              <a:r>
                <a:rPr lang="en-US" sz="33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Master the Specific Aims page — it is the most critical section of any proposal</a:t>
              </a:r>
              <a:endParaRPr lang="en-US" sz="3333" dirty="0"/>
            </a:p>
          </p:txBody>
        </p:sp>
        <p:sp>
          <p:nvSpPr>
            <p:cNvPr id="18" name="Shape 12">
              <a:extLst>
                <a:ext uri="{FF2B5EF4-FFF2-40B4-BE49-F238E27FC236}">
                  <a16:creationId xmlns:a16="http://schemas.microsoft.com/office/drawing/2014/main" id="{A11A0098-8FE0-F7AD-4BAE-8F34F1B76F53}"/>
                </a:ext>
              </a:extLst>
            </p:cNvPr>
            <p:cNvSpPr/>
            <p:nvPr/>
          </p:nvSpPr>
          <p:spPr>
            <a:xfrm>
              <a:off x="855027" y="8827008"/>
              <a:ext cx="22677120" cy="1755648"/>
            </a:xfrm>
            <a:prstGeom prst="rect">
              <a:avLst/>
            </a:prstGeom>
            <a:grpFill/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9" name="Shape 13">
              <a:extLst>
                <a:ext uri="{FF2B5EF4-FFF2-40B4-BE49-F238E27FC236}">
                  <a16:creationId xmlns:a16="http://schemas.microsoft.com/office/drawing/2014/main" id="{19DC4FAD-5B83-D538-FE50-C0B53354729E}"/>
                </a:ext>
              </a:extLst>
            </p:cNvPr>
            <p:cNvSpPr/>
            <p:nvPr/>
          </p:nvSpPr>
          <p:spPr>
            <a:xfrm>
              <a:off x="855027" y="8827008"/>
              <a:ext cx="170688" cy="1755648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20" name="Image 3" descr="preencoded.png">
              <a:extLst>
                <a:ext uri="{FF2B5EF4-FFF2-40B4-BE49-F238E27FC236}">
                  <a16:creationId xmlns:a16="http://schemas.microsoft.com/office/drawing/2014/main" id="{B52907F4-9964-B859-B446-8DAB5B774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55" y="9095232"/>
              <a:ext cx="926592" cy="926592"/>
            </a:xfrm>
            <a:prstGeom prst="rect">
              <a:avLst/>
            </a:prstGeom>
            <a:grpFill/>
          </p:spPr>
        </p:pic>
        <p:sp>
          <p:nvSpPr>
            <p:cNvPr id="21" name="Text 14">
              <a:extLst>
                <a:ext uri="{FF2B5EF4-FFF2-40B4-BE49-F238E27FC236}">
                  <a16:creationId xmlns:a16="http://schemas.microsoft.com/office/drawing/2014/main" id="{882B7639-9AE3-1B24-B977-B97BA1FC8835}"/>
                </a:ext>
              </a:extLst>
            </p:cNvPr>
            <p:cNvSpPr/>
            <p:nvPr/>
          </p:nvSpPr>
          <p:spPr>
            <a:xfrm>
              <a:off x="2488755" y="8827008"/>
              <a:ext cx="20726400" cy="1755648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ctr"/>
            <a:lstStyle/>
            <a:p>
              <a:r>
                <a:rPr lang="en-US" sz="33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Craft budgets that tell your implementation story — every line needs a justification</a:t>
              </a:r>
              <a:endParaRPr lang="en-US" sz="3333" dirty="0"/>
            </a:p>
          </p:txBody>
        </p:sp>
        <p:sp>
          <p:nvSpPr>
            <p:cNvPr id="22" name="Shape 15">
              <a:extLst>
                <a:ext uri="{FF2B5EF4-FFF2-40B4-BE49-F238E27FC236}">
                  <a16:creationId xmlns:a16="http://schemas.microsoft.com/office/drawing/2014/main" id="{CA35FF49-607F-FA27-D340-71473460C514}"/>
                </a:ext>
              </a:extLst>
            </p:cNvPr>
            <p:cNvSpPr/>
            <p:nvPr/>
          </p:nvSpPr>
          <p:spPr>
            <a:xfrm>
              <a:off x="855027" y="10777728"/>
              <a:ext cx="22677120" cy="1755648"/>
            </a:xfrm>
            <a:prstGeom prst="rect">
              <a:avLst/>
            </a:prstGeom>
            <a:grpFill/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3" name="Shape 16">
              <a:extLst>
                <a:ext uri="{FF2B5EF4-FFF2-40B4-BE49-F238E27FC236}">
                  <a16:creationId xmlns:a16="http://schemas.microsoft.com/office/drawing/2014/main" id="{FC19672A-C957-1580-590C-75E2CF1C6637}"/>
                </a:ext>
              </a:extLst>
            </p:cNvPr>
            <p:cNvSpPr/>
            <p:nvPr/>
          </p:nvSpPr>
          <p:spPr>
            <a:xfrm>
              <a:off x="855027" y="10777728"/>
              <a:ext cx="170688" cy="1755648"/>
            </a:xfrm>
            <a:prstGeom prst="rect">
              <a:avLst/>
            </a:prstGeom>
            <a:grpFill/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24" name="Image 4" descr="preencoded.png">
              <a:extLst>
                <a:ext uri="{FF2B5EF4-FFF2-40B4-BE49-F238E27FC236}">
                  <a16:creationId xmlns:a16="http://schemas.microsoft.com/office/drawing/2014/main" id="{1CE89C36-332D-856B-56C5-C4BF3F3A7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55" y="11045952"/>
              <a:ext cx="926592" cy="926592"/>
            </a:xfrm>
            <a:prstGeom prst="rect">
              <a:avLst/>
            </a:prstGeom>
            <a:grpFill/>
          </p:spPr>
        </p:pic>
        <p:sp>
          <p:nvSpPr>
            <p:cNvPr id="25" name="Text 17">
              <a:extLst>
                <a:ext uri="{FF2B5EF4-FFF2-40B4-BE49-F238E27FC236}">
                  <a16:creationId xmlns:a16="http://schemas.microsoft.com/office/drawing/2014/main" id="{DBD98615-31FA-5860-9746-C2CFB7DCDBE6}"/>
                </a:ext>
              </a:extLst>
            </p:cNvPr>
            <p:cNvSpPr/>
            <p:nvPr/>
          </p:nvSpPr>
          <p:spPr>
            <a:xfrm>
              <a:off x="2488755" y="10777728"/>
              <a:ext cx="20726400" cy="1755648"/>
            </a:xfrm>
            <a:prstGeom prst="rect">
              <a:avLst/>
            </a:prstGeom>
            <a:grpFill/>
            <a:ln/>
          </p:spPr>
          <p:txBody>
            <a:bodyPr wrap="square" lIns="0" tIns="0" rIns="0" bIns="0" rtlCol="0" anchor="ctr"/>
            <a:lstStyle/>
            <a:p>
              <a:r>
                <a:rPr lang="en-US" sz="3333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Revision is not failure — the best grants are resubmissions with improved reviewer responses</a:t>
              </a:r>
              <a:endParaRPr lang="en-US" sz="3333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F4169F-96E6-4802-8AFC-97FA7030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Funders’ Mind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3DDA0B-38CC-495F-AEAA-AAA4212CC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84655" y="5971160"/>
            <a:ext cx="11852025" cy="270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dirty="0"/>
              <a:t>What Funders Look for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E42769-DEBB-4E3A-8E36-9D22F430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1AF621-09AB-44E4-AC2E-B240C6B4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A handshake between people in front of a city&#10;&#10;Description automatically generated">
            <a:extLst>
              <a:ext uri="{FF2B5EF4-FFF2-40B4-BE49-F238E27FC236}">
                <a16:creationId xmlns:a16="http://schemas.microsoft.com/office/drawing/2014/main" id="{29FBE441-3532-0B3B-2C95-145EC59A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" y="4378282"/>
            <a:ext cx="11852025" cy="58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C3207E-E2F4-4BCA-BBD6-81AC6CB8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0E6F0D-9531-47E2-B541-8660BD5A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625AD67-7132-4A8F-99F2-CDE71B47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Funders Look for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313CA25C-610D-42EA-A04C-AA705A8C9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50051" y="2969118"/>
            <a:ext cx="7415784" cy="112579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+mj-lt"/>
              </a:rPr>
              <a:t>Need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9654940C-3CA9-4F7E-B2C5-363188000DCB}"/>
              </a:ext>
            </a:extLst>
          </p:cNvPr>
          <p:cNvSpPr txBox="1">
            <a:spLocks/>
          </p:cNvSpPr>
          <p:nvPr/>
        </p:nvSpPr>
        <p:spPr>
          <a:xfrm>
            <a:off x="1918778" y="4540635"/>
            <a:ext cx="5715000" cy="862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Char char="-"/>
            </a:pPr>
            <a:r>
              <a:rPr lang="en-US" altLang="en-US" sz="3600" b="1" dirty="0"/>
              <a:t>Funders want projects that meet a genuine need and for you to have evidence of that need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Char char="-"/>
            </a:pPr>
            <a:r>
              <a:rPr lang="en-US" altLang="en-US" sz="3600" b="1" dirty="0"/>
              <a:t>How will their money help improve things?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Char char="-"/>
            </a:pPr>
            <a:r>
              <a:rPr lang="en-US" sz="3600" b="1" dirty="0">
                <a:solidFill>
                  <a:srgbClr val="333333"/>
                </a:solidFill>
              </a:rPr>
              <a:t>Will the research be of value to potential users outside or within the research community?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Tx/>
              <a:buChar char="-"/>
            </a:pPr>
            <a:r>
              <a:rPr lang="en-US" sz="3600" b="1" dirty="0">
                <a:solidFill>
                  <a:srgbClr val="333333"/>
                </a:solidFill>
              </a:rPr>
              <a:t>What is the potential scientific, societal and economic impacts of the research?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DF8E4BE-76E5-4A8C-904F-53F4B5CDA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19694" y="2842954"/>
            <a:ext cx="7403082" cy="1125796"/>
          </a:xfrm>
        </p:spPr>
        <p:txBody>
          <a:bodyPr anchor="ctr"/>
          <a:lstStyle/>
          <a:p>
            <a:pPr algn="ctr"/>
            <a:r>
              <a:rPr lang="en-US" altLang="en-US" b="1" dirty="0"/>
              <a:t>Clarity of purpose</a:t>
            </a:r>
            <a:endParaRPr lang="en-US" b="1" dirty="0">
              <a:latin typeface="+mj-lt"/>
            </a:endParaRP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D9F3680A-25D9-478B-983E-AC8F6E53E455}"/>
              </a:ext>
            </a:extLst>
          </p:cNvPr>
          <p:cNvSpPr txBox="1">
            <a:spLocks/>
          </p:cNvSpPr>
          <p:nvPr/>
        </p:nvSpPr>
        <p:spPr>
          <a:xfrm>
            <a:off x="17591088" y="4287578"/>
            <a:ext cx="5715000" cy="4664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Ensure that your aims are clearly described</a:t>
            </a:r>
          </a:p>
          <a:p>
            <a:pPr>
              <a:buFontTx/>
              <a:buChar char="-"/>
            </a:pPr>
            <a:r>
              <a:rPr lang="en-US" sz="3600" b="1" dirty="0"/>
              <a:t>List your goals and how you intend to achieve them</a:t>
            </a:r>
          </a:p>
          <a:p>
            <a:pPr>
              <a:buFontTx/>
              <a:buChar char="-"/>
            </a:pPr>
            <a:r>
              <a:rPr lang="en-US" sz="3600" b="1" dirty="0"/>
              <a:t>Need for the work vs explanations of the work</a:t>
            </a:r>
          </a:p>
        </p:txBody>
      </p:sp>
      <p:pic>
        <p:nvPicPr>
          <p:cNvPr id="4" name="Picture 2" descr="http://www.shadesofgrace.org/wp-content/uploads/crisis-6_crpd2.png">
            <a:extLst>
              <a:ext uri="{FF2B5EF4-FFF2-40B4-BE49-F238E27FC236}">
                <a16:creationId xmlns:a16="http://schemas.microsoft.com/office/drawing/2014/main" id="{9B8D88F1-DED2-2894-5EA2-D424082628B6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7002"/>
          <a:stretch>
            <a:fillRect/>
          </a:stretch>
        </p:blipFill>
        <p:spPr bwMode="auto">
          <a:xfrm>
            <a:off x="8257322" y="2803657"/>
            <a:ext cx="7416800" cy="97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0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BB19C6C-AFA8-4BF4-A22F-5142432E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F1EB51-CE84-4480-B4D8-6B9A3268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11C325ED-689E-4719-9E8E-F8B7449A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Measure of Success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3E039-E9AF-E008-6999-6F6DED123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3968750"/>
            <a:ext cx="9677873" cy="50051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b="1" dirty="0"/>
              <a:t>How will you measure the impact of your work? How does success look like?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What will constitute a positive outcome?</a:t>
            </a:r>
            <a:r>
              <a:rPr lang="en-US" sz="36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33333"/>
                </a:solidFill>
              </a:rPr>
              <a:t>demonstrate value for money (not necessarily the same as cheapness).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18" name="Picture 2" descr="http://www.thinkgreatloseweight.com/wp-content/uploads/2015/06/success2-300x200.jpg">
            <a:extLst>
              <a:ext uri="{FF2B5EF4-FFF2-40B4-BE49-F238E27FC236}">
                <a16:creationId xmlns:a16="http://schemas.microsoft.com/office/drawing/2014/main" id="{554ED536-6AAF-E2C6-7B08-1628C2D7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914" y="3547773"/>
            <a:ext cx="8521933" cy="5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6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D98BA-E56B-49DD-99C2-11886C59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CE6C-A087-4E09-8DE9-BD645EB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D5D952-DD62-4DF9-A91A-0C9A17DB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Realistic Budget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99AE67-EF45-4627-B40A-F6B12AA5D1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76023" y="4061637"/>
            <a:ext cx="7931888" cy="523121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400" b="1" dirty="0"/>
              <a:t>Budgets must be realistic and transparent</a:t>
            </a:r>
          </a:p>
          <a:p>
            <a:pPr>
              <a:buFontTx/>
              <a:buChar char="-"/>
            </a:pPr>
            <a:r>
              <a:rPr lang="en-US" sz="4400" b="1" dirty="0"/>
              <a:t>Check out for the funders’ templates</a:t>
            </a:r>
          </a:p>
          <a:p>
            <a:pPr>
              <a:buFontTx/>
              <a:buChar char="-"/>
            </a:pPr>
            <a:r>
              <a:rPr lang="en-US" sz="4400" b="1" dirty="0"/>
              <a:t>Dedicate more funds to the project rather than personnel and travel</a:t>
            </a:r>
          </a:p>
          <a:p>
            <a:pPr>
              <a:buFontTx/>
              <a:buChar char="-"/>
            </a:pPr>
            <a:r>
              <a:rPr lang="en-US" sz="4400" b="1" dirty="0"/>
              <a:t>Ensure that your figures add up</a:t>
            </a:r>
          </a:p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31" name="Picture 4" descr="http://reviewsandnews.co.uk/wp-content/uploads/2014/03/plan-a-budget.jpg">
            <a:extLst>
              <a:ext uri="{FF2B5EF4-FFF2-40B4-BE49-F238E27FC236}">
                <a16:creationId xmlns:a16="http://schemas.microsoft.com/office/drawing/2014/main" id="{DAD279B3-65B7-2579-7203-88B7BEE8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38" y="2834542"/>
            <a:ext cx="6358270" cy="9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2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2FC5F1-AC9E-4CF4-ADE5-704F5B63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6DE44-C008-4C29-B89F-D5E765B0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E2A30E-BB36-43D0-B7F6-352F8D21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CB80C53E-33D9-003A-0613-E69024E24919}"/>
              </a:ext>
            </a:extLst>
          </p:cNvPr>
          <p:cNvSpPr txBox="1">
            <a:spLocks/>
          </p:cNvSpPr>
          <p:nvPr/>
        </p:nvSpPr>
        <p:spPr>
          <a:xfrm>
            <a:off x="1506440" y="3955311"/>
            <a:ext cx="11039977" cy="695369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400" b="1" dirty="0"/>
              <a:t>Proving that you can deliver is crucial</a:t>
            </a:r>
          </a:p>
          <a:p>
            <a:pPr>
              <a:buFontTx/>
              <a:buChar char="-"/>
            </a:pPr>
            <a:r>
              <a:rPr lang="en-US" sz="4400" b="1" dirty="0"/>
              <a:t>Demonstrate competence by showing what you have achieved in the past</a:t>
            </a:r>
          </a:p>
          <a:p>
            <a:pPr>
              <a:buFontTx/>
              <a:buChar char="-"/>
            </a:pPr>
            <a:r>
              <a:rPr lang="en-US" sz="4400" b="1" dirty="0">
                <a:solidFill>
                  <a:srgbClr val="000000"/>
                </a:solidFill>
              </a:rPr>
              <a:t>convince of the ability  to deliver research</a:t>
            </a:r>
          </a:p>
          <a:p>
            <a:pPr>
              <a:buFontTx/>
              <a:buChar char="-"/>
            </a:pPr>
            <a:r>
              <a:rPr lang="en-US" sz="4400" b="1" dirty="0"/>
              <a:t>Form a winning team and get the best PI</a:t>
            </a:r>
          </a:p>
          <a:p>
            <a:pPr>
              <a:buFontTx/>
              <a:buChar char="-"/>
            </a:pPr>
            <a:r>
              <a:rPr lang="en-US" sz="4400" b="1" dirty="0"/>
              <a:t>Why should your organization be the one that receives funds?</a:t>
            </a:r>
          </a:p>
          <a:p>
            <a:pPr>
              <a:buFontTx/>
              <a:buChar char="-"/>
            </a:pPr>
            <a:r>
              <a:rPr lang="en-US" sz="4400" b="1" dirty="0">
                <a:solidFill>
                  <a:srgbClr val="333333"/>
                </a:solidFill>
              </a:rPr>
              <a:t>promise excellent research</a:t>
            </a:r>
          </a:p>
          <a:p>
            <a:pPr marL="0" indent="0">
              <a:buNone/>
            </a:pPr>
            <a:br>
              <a:rPr lang="en-US" sz="4400" dirty="0"/>
            </a:br>
            <a:endParaRPr lang="en-US" sz="4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br>
              <a:rPr lang="en-US" sz="4400" dirty="0"/>
            </a:br>
            <a:endParaRPr lang="en-US" sz="4400" b="1" dirty="0"/>
          </a:p>
        </p:txBody>
      </p:sp>
      <p:pic>
        <p:nvPicPr>
          <p:cNvPr id="6" name="Picture 5" descr="A group of colorful popsicle sticks with words on them&#10;&#10;Description automatically generated">
            <a:extLst>
              <a:ext uri="{FF2B5EF4-FFF2-40B4-BE49-F238E27FC236}">
                <a16:creationId xmlns:a16="http://schemas.microsoft.com/office/drawing/2014/main" id="{142E5A99-F5F1-15C0-E323-E173F2733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70" y="3955310"/>
            <a:ext cx="9305428" cy="69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7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8"/>
            <a:ext cx="24384001" cy="137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8364" y="-2567949"/>
            <a:ext cx="13736279" cy="188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/>
          <p:cNvSpPr/>
          <p:nvPr/>
        </p:nvSpPr>
        <p:spPr>
          <a:xfrm>
            <a:off x="-22265" y="13009067"/>
            <a:ext cx="24407852" cy="706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-22265" y="-21172"/>
            <a:ext cx="24407852" cy="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10"/>
          <p:cNvCxnSpPr/>
          <p:nvPr/>
        </p:nvCxnSpPr>
        <p:spPr>
          <a:xfrm rot="10800000">
            <a:off x="1214438" y="7779247"/>
            <a:ext cx="132517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10"/>
          <p:cNvSpPr txBox="1"/>
          <p:nvPr/>
        </p:nvSpPr>
        <p:spPr>
          <a:xfrm>
            <a:off x="1379029" y="3588720"/>
            <a:ext cx="1545966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GB" sz="8800" b="1" dirty="0">
                <a:solidFill>
                  <a:srgbClr val="FFFFFF"/>
                </a:solidFill>
              </a:rPr>
              <a:t>Overview of Funding Sources &amp; Funders' Missions</a:t>
            </a:r>
          </a:p>
        </p:txBody>
      </p:sp>
      <p:sp>
        <p:nvSpPr>
          <p:cNvPr id="382" name="Google Shape;382;p10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www.aphrc.org </a:t>
            </a:r>
            <a:endParaRPr/>
          </a:p>
        </p:txBody>
      </p:sp>
      <p:sp>
        <p:nvSpPr>
          <p:cNvPr id="383" name="Google Shape;383;p10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84" name="Google Shape;384;p10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Transforming lives in Africa through research</a:t>
            </a:r>
            <a:endParaRPr/>
          </a:p>
        </p:txBody>
      </p:sp>
      <p:sp>
        <p:nvSpPr>
          <p:cNvPr id="2" name="Text 3">
            <a:extLst>
              <a:ext uri="{FF2B5EF4-FFF2-40B4-BE49-F238E27FC236}">
                <a16:creationId xmlns:a16="http://schemas.microsoft.com/office/drawing/2014/main" id="{61484A30-43BF-2BC1-49C9-C6E77B129FE7}"/>
              </a:ext>
            </a:extLst>
          </p:cNvPr>
          <p:cNvSpPr/>
          <p:nvPr/>
        </p:nvSpPr>
        <p:spPr>
          <a:xfrm>
            <a:off x="1586022" y="1334173"/>
            <a:ext cx="4570938" cy="2715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chemeClr val="bg1"/>
                </a:solidFill>
              </a:rPr>
              <a:t>Module 1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0719-A65D-4CA5-9860-348226D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19EDA-8409-48A1-83F7-912082D9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372D50E-C66F-4176-9300-C2851E2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of Potential Problems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81DAE9E-F57D-1806-2F62-07B55B73EF94}"/>
              </a:ext>
            </a:extLst>
          </p:cNvPr>
          <p:cNvSpPr txBox="1">
            <a:spLocks/>
          </p:cNvSpPr>
          <p:nvPr/>
        </p:nvSpPr>
        <p:spPr>
          <a:xfrm>
            <a:off x="1442644" y="4853838"/>
            <a:ext cx="10274434" cy="45932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400" b="1" dirty="0"/>
              <a:t>Acknowledging where the risks are and more importantly mitigating them </a:t>
            </a:r>
          </a:p>
          <a:p>
            <a:pPr marL="0" indent="0">
              <a:buNone/>
            </a:pPr>
            <a:r>
              <a:rPr lang="en-US" sz="4400" b="1" dirty="0"/>
              <a:t> -  Be careful: if your project looks impossible, you will not be funded</a:t>
            </a:r>
          </a:p>
        </p:txBody>
      </p:sp>
      <p:pic>
        <p:nvPicPr>
          <p:cNvPr id="8" name="Picture 7" descr="A magnifying glass and a piece of paper&#10;&#10;Description automatically generated">
            <a:extLst>
              <a:ext uri="{FF2B5EF4-FFF2-40B4-BE49-F238E27FC236}">
                <a16:creationId xmlns:a16="http://schemas.microsoft.com/office/drawing/2014/main" id="{4BAC7EAB-EAF4-64CC-A7D0-4DC9A9CB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400" y="3410798"/>
            <a:ext cx="11496984" cy="68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6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6A6D-8377-4004-8124-E745A6FA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F1CF2-BEF4-4ECC-8720-D686AEA9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64D3B-4993-40F7-96EC-7DBDB36C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</a:t>
            </a:r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id="{DCBFA562-A37C-46C7-AF2A-B6BC1AD0D69F}"/>
              </a:ext>
            </a:extLst>
          </p:cNvPr>
          <p:cNvSpPr txBox="1"/>
          <p:nvPr/>
        </p:nvSpPr>
        <p:spPr>
          <a:xfrm>
            <a:off x="12496214" y="4363444"/>
            <a:ext cx="82160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400" b="1" dirty="0"/>
              <a:t>Communicate the distinctiveness of your work, your values, your passion, your success and potential</a:t>
            </a:r>
          </a:p>
          <a:p>
            <a:pPr>
              <a:buFontTx/>
              <a:buChar char="-"/>
            </a:pPr>
            <a:endParaRPr lang="en-US" sz="4400" b="1" dirty="0"/>
          </a:p>
          <a:p>
            <a:pPr>
              <a:buFontTx/>
              <a:buChar char="-"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pPr>
              <a:buFontTx/>
              <a:buChar char="-"/>
            </a:pPr>
            <a:endParaRPr lang="en-US" sz="4400" dirty="0"/>
          </a:p>
        </p:txBody>
      </p:sp>
      <p:pic>
        <p:nvPicPr>
          <p:cNvPr id="13" name="Picture 4" descr="Image result for vision image">
            <a:extLst>
              <a:ext uri="{FF2B5EF4-FFF2-40B4-BE49-F238E27FC236}">
                <a16:creationId xmlns:a16="http://schemas.microsoft.com/office/drawing/2014/main" id="{9200BC40-DBC5-DAED-4C52-DB1F3CD0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0" y="3943144"/>
            <a:ext cx="10017117" cy="5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93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15DC3D-0B7E-4BBE-BB71-661F493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97A69E7-2610-4550-9B11-19767B44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ACA7B04-4989-4A71-9B00-C9D1C311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40" y="1067422"/>
            <a:ext cx="22076093" cy="1444626"/>
          </a:xfrm>
        </p:spPr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2BA0-447F-BA0D-BDFE-E0177864263F}"/>
              </a:ext>
            </a:extLst>
          </p:cNvPr>
          <p:cNvSpPr txBox="1">
            <a:spLocks/>
          </p:cNvSpPr>
          <p:nvPr/>
        </p:nvSpPr>
        <p:spPr>
          <a:xfrm>
            <a:off x="2040407" y="3815733"/>
            <a:ext cx="7082724" cy="5516562"/>
          </a:xfrm>
          <a:prstGeom prst="rect">
            <a:avLst/>
          </a:prstGeom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Funders are impressed by your willingness to work with other teams or organization to deliver best value</a:t>
            </a:r>
          </a:p>
          <a:p>
            <a:pPr>
              <a:buFontTx/>
              <a:buChar char="-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0" name="Picture 19" descr="A person touching a cloud with a lock&#10;&#10;Description automatically generated">
            <a:extLst>
              <a:ext uri="{FF2B5EF4-FFF2-40B4-BE49-F238E27FC236}">
                <a16:creationId xmlns:a16="http://schemas.microsoft.com/office/drawing/2014/main" id="{1D8FC978-EDF2-0E5D-9F8F-5FFA53FD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999" y="3815733"/>
            <a:ext cx="10709769" cy="60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4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AD1816-0F0E-48DE-B36F-98F777A9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Detail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58595-59F7-4347-A8CD-F1F320B7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C65F-D7C9-455B-8BC6-2C30CE64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11671D-E20B-47B7-8656-7D9F392C1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30510" y="4539807"/>
            <a:ext cx="9407016" cy="79044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Make sure that you have submitted all the necessary documents</a:t>
            </a:r>
          </a:p>
          <a:p>
            <a:pPr marL="0" indent="0">
              <a:buNone/>
            </a:pPr>
            <a:r>
              <a:rPr lang="en-US" b="1" dirty="0"/>
              <a:t>- Work well ahead of the deadline (things can go wrong)… a funder recently said that 90% of the submissions are made on the last day (leading to overload of the online application system)</a:t>
            </a:r>
          </a:p>
        </p:txBody>
      </p:sp>
      <p:pic>
        <p:nvPicPr>
          <p:cNvPr id="10" name="Picture 3" descr="Image result for attention to detail images">
            <a:extLst>
              <a:ext uri="{FF2B5EF4-FFF2-40B4-BE49-F238E27FC236}">
                <a16:creationId xmlns:a16="http://schemas.microsoft.com/office/drawing/2014/main" id="{42A2B2C5-8135-EF04-4B47-41849A27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56" y="4008179"/>
            <a:ext cx="8927382" cy="63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75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C86D-D3A0-4BA6-A1CC-A0852E57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Exit Strategy/ Sustainability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3DDE5-44D7-417B-B29D-785CE1B8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Transforming lives in Africa through research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24F89-223E-4595-9094-CC37CDD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4B6-EA54-4114-BA31-DFEA02AFA5A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CD6AC3-DF62-4949-9C39-22FED2FC29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2231" y="4734296"/>
            <a:ext cx="8662737" cy="353783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b="1" dirty="0"/>
              <a:t>Have you thought about what you will do when the funders’ money runs out?</a:t>
            </a:r>
          </a:p>
          <a:p>
            <a:pPr>
              <a:buFontTx/>
              <a:buChar char="-"/>
            </a:pPr>
            <a:r>
              <a:rPr lang="en-US" b="1" dirty="0"/>
              <a:t>Community engagement… training… ?</a:t>
            </a:r>
          </a:p>
        </p:txBody>
      </p:sp>
      <p:pic>
        <p:nvPicPr>
          <p:cNvPr id="11" name="Picture 2" descr="Image result for exit  image">
            <a:extLst>
              <a:ext uri="{FF2B5EF4-FFF2-40B4-BE49-F238E27FC236}">
                <a16:creationId xmlns:a16="http://schemas.microsoft.com/office/drawing/2014/main" id="{B5499D63-098B-6425-10E2-7EF89695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399" y="3997891"/>
            <a:ext cx="7488693" cy="70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1"/>
          <p:cNvSpPr txBox="1">
            <a:spLocks noGrp="1"/>
          </p:cNvSpPr>
          <p:nvPr>
            <p:ph type="title"/>
          </p:nvPr>
        </p:nvSpPr>
        <p:spPr>
          <a:xfrm>
            <a:off x="0" y="5413375"/>
            <a:ext cx="24387175" cy="288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0"/>
              <a:buFont typeface="Calibri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799" name="Google Shape;1799;p41"/>
          <p:cNvSpPr txBox="1">
            <a:spLocks noGrp="1"/>
          </p:cNvSpPr>
          <p:nvPr>
            <p:ph type="body" idx="1"/>
          </p:nvPr>
        </p:nvSpPr>
        <p:spPr>
          <a:xfrm>
            <a:off x="6636544" y="10666534"/>
            <a:ext cx="1111408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/>
              <a:t>www.aphrc.org</a:t>
            </a:r>
            <a:endParaRPr/>
          </a:p>
        </p:txBody>
      </p:sp>
      <p:pic>
        <p:nvPicPr>
          <p:cNvPr id="1800" name="Google Shape;180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6517" y="483712"/>
            <a:ext cx="4454140" cy="5010908"/>
          </a:xfrm>
          <a:prstGeom prst="rect">
            <a:avLst/>
          </a:prstGeom>
          <a:noFill/>
          <a:ln>
            <a:noFill/>
          </a:ln>
          <a:effectLst>
            <a:outerShdw blurRad="508000" dist="381000" dir="5400000" algn="t" rotWithShape="0">
              <a:srgbClr val="000000">
                <a:alpha val="14509"/>
              </a:srgbClr>
            </a:outerShdw>
          </a:effectLst>
        </p:spPr>
      </p:pic>
      <p:sp>
        <p:nvSpPr>
          <p:cNvPr id="1801" name="Google Shape;1801;p41"/>
          <p:cNvSpPr txBox="1"/>
          <p:nvPr/>
        </p:nvSpPr>
        <p:spPr>
          <a:xfrm>
            <a:off x="10803731" y="9293318"/>
            <a:ext cx="27797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@aphrc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2" name="Google Shape;180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4765" y="8348894"/>
            <a:ext cx="4317645" cy="75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7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345" name="Google Shape;1345;p27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46" name="Google Shape;1346;p27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Types of Research Funders</a:t>
            </a:r>
          </a:p>
        </p:txBody>
      </p:sp>
      <p:grpSp>
        <p:nvGrpSpPr>
          <p:cNvPr id="1384" name="Group 1383">
            <a:extLst>
              <a:ext uri="{FF2B5EF4-FFF2-40B4-BE49-F238E27FC236}">
                <a16:creationId xmlns:a16="http://schemas.microsoft.com/office/drawing/2014/main" id="{2435C0BC-411A-C696-64D2-9F45C5D47259}"/>
              </a:ext>
            </a:extLst>
          </p:cNvPr>
          <p:cNvGrpSpPr/>
          <p:nvPr/>
        </p:nvGrpSpPr>
        <p:grpSpPr>
          <a:xfrm>
            <a:off x="684339" y="2145792"/>
            <a:ext cx="23164800" cy="10704576"/>
            <a:chOff x="256032" y="804672"/>
            <a:chExt cx="8686800" cy="4014216"/>
          </a:xfrm>
        </p:grpSpPr>
        <p:sp>
          <p:nvSpPr>
            <p:cNvPr id="1385" name="Shape 6">
              <a:extLst>
                <a:ext uri="{FF2B5EF4-FFF2-40B4-BE49-F238E27FC236}">
                  <a16:creationId xmlns:a16="http://schemas.microsoft.com/office/drawing/2014/main" id="{7C94226B-D5F1-A05B-B8E1-93F6D06F677B}"/>
                </a:ext>
              </a:extLst>
            </p:cNvPr>
            <p:cNvSpPr/>
            <p:nvPr/>
          </p:nvSpPr>
          <p:spPr>
            <a:xfrm>
              <a:off x="256032" y="80467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86" name="Shape 7">
              <a:extLst>
                <a:ext uri="{FF2B5EF4-FFF2-40B4-BE49-F238E27FC236}">
                  <a16:creationId xmlns:a16="http://schemas.microsoft.com/office/drawing/2014/main" id="{3AD94835-CC0F-BC2F-D813-10F38E2C2954}"/>
                </a:ext>
              </a:extLst>
            </p:cNvPr>
            <p:cNvSpPr/>
            <p:nvPr/>
          </p:nvSpPr>
          <p:spPr>
            <a:xfrm>
              <a:off x="256032" y="804672"/>
              <a:ext cx="2724912" cy="384048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387" name="Image 0" descr="preencoded.png">
              <a:extLst>
                <a:ext uri="{FF2B5EF4-FFF2-40B4-BE49-F238E27FC236}">
                  <a16:creationId xmlns:a16="http://schemas.microsoft.com/office/drawing/2014/main" id="{75377C0D-8E76-36F7-B017-4925FB41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" y="850392"/>
              <a:ext cx="292608" cy="292608"/>
            </a:xfrm>
            <a:prstGeom prst="rect">
              <a:avLst/>
            </a:prstGeom>
          </p:spPr>
        </p:pic>
        <p:sp>
          <p:nvSpPr>
            <p:cNvPr id="1388" name="Text 8">
              <a:extLst>
                <a:ext uri="{FF2B5EF4-FFF2-40B4-BE49-F238E27FC236}">
                  <a16:creationId xmlns:a16="http://schemas.microsoft.com/office/drawing/2014/main" id="{0425B377-3D24-F4EC-6F67-653AE9DDF7CB}"/>
                </a:ext>
              </a:extLst>
            </p:cNvPr>
            <p:cNvSpPr/>
            <p:nvPr/>
          </p:nvSpPr>
          <p:spPr>
            <a:xfrm>
              <a:off x="713232" y="804672"/>
              <a:ext cx="219456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Multilateral &amp;</a:t>
              </a:r>
              <a:endParaRPr lang="en-US" sz="2800" dirty="0"/>
            </a:p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International Bodies</a:t>
              </a:r>
              <a:endParaRPr lang="en-US" sz="2800" dirty="0"/>
            </a:p>
          </p:txBody>
        </p:sp>
        <p:sp>
          <p:nvSpPr>
            <p:cNvPr id="1389" name="Text 9">
              <a:extLst>
                <a:ext uri="{FF2B5EF4-FFF2-40B4-BE49-F238E27FC236}">
                  <a16:creationId xmlns:a16="http://schemas.microsoft.com/office/drawing/2014/main" id="{15A90B8E-CB56-9220-3643-5452690EE7B2}"/>
                </a:ext>
              </a:extLst>
            </p:cNvPr>
            <p:cNvSpPr/>
            <p:nvPr/>
          </p:nvSpPr>
          <p:spPr>
            <a:xfrm>
              <a:off x="347472" y="126187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390" name="Text 10">
              <a:extLst>
                <a:ext uri="{FF2B5EF4-FFF2-40B4-BE49-F238E27FC236}">
                  <a16:creationId xmlns:a16="http://schemas.microsoft.com/office/drawing/2014/main" id="{0C5DD01A-3E01-D07B-F7E1-29408357DAA2}"/>
                </a:ext>
              </a:extLst>
            </p:cNvPr>
            <p:cNvSpPr/>
            <p:nvPr/>
          </p:nvSpPr>
          <p:spPr>
            <a:xfrm>
              <a:off x="347472" y="148132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WHO, World Bank, UNICEF, UNFPA</a:t>
              </a:r>
              <a:endParaRPr lang="en-US" sz="2533" dirty="0"/>
            </a:p>
          </p:txBody>
        </p:sp>
        <p:sp>
          <p:nvSpPr>
            <p:cNvPr id="1391" name="Shape 11">
              <a:extLst>
                <a:ext uri="{FF2B5EF4-FFF2-40B4-BE49-F238E27FC236}">
                  <a16:creationId xmlns:a16="http://schemas.microsoft.com/office/drawing/2014/main" id="{4E9E3DD5-CAED-4E2F-6F4B-7AB5D3AC321A}"/>
                </a:ext>
              </a:extLst>
            </p:cNvPr>
            <p:cNvSpPr/>
            <p:nvPr/>
          </p:nvSpPr>
          <p:spPr>
            <a:xfrm>
              <a:off x="3154680" y="80467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92" name="Shape 12">
              <a:extLst>
                <a:ext uri="{FF2B5EF4-FFF2-40B4-BE49-F238E27FC236}">
                  <a16:creationId xmlns:a16="http://schemas.microsoft.com/office/drawing/2014/main" id="{C5C4E5BF-E29D-F499-1269-FF7D7DB03C19}"/>
                </a:ext>
              </a:extLst>
            </p:cNvPr>
            <p:cNvSpPr/>
            <p:nvPr/>
          </p:nvSpPr>
          <p:spPr>
            <a:xfrm>
              <a:off x="3154680" y="804672"/>
              <a:ext cx="2724912" cy="384048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393" name="Image 1" descr="preencoded.png">
              <a:extLst>
                <a:ext uri="{FF2B5EF4-FFF2-40B4-BE49-F238E27FC236}">
                  <a16:creationId xmlns:a16="http://schemas.microsoft.com/office/drawing/2014/main" id="{E585A450-35A6-6BCD-F55C-EB01D0C5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408" y="850392"/>
              <a:ext cx="292608" cy="292608"/>
            </a:xfrm>
            <a:prstGeom prst="rect">
              <a:avLst/>
            </a:prstGeom>
          </p:spPr>
        </p:pic>
        <p:sp>
          <p:nvSpPr>
            <p:cNvPr id="1394" name="Text 13">
              <a:extLst>
                <a:ext uri="{FF2B5EF4-FFF2-40B4-BE49-F238E27FC236}">
                  <a16:creationId xmlns:a16="http://schemas.microsoft.com/office/drawing/2014/main" id="{0EC2D6AD-1F9B-F2A2-8257-BA279670F0E3}"/>
                </a:ext>
              </a:extLst>
            </p:cNvPr>
            <p:cNvSpPr/>
            <p:nvPr/>
          </p:nvSpPr>
          <p:spPr>
            <a:xfrm>
              <a:off x="3611880" y="804672"/>
              <a:ext cx="219456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Government &amp;</a:t>
              </a:r>
              <a:endParaRPr lang="en-US" sz="2800" dirty="0"/>
            </a:p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Public Agencies</a:t>
              </a:r>
              <a:endParaRPr lang="en-US" sz="2800" dirty="0"/>
            </a:p>
          </p:txBody>
        </p:sp>
        <p:sp>
          <p:nvSpPr>
            <p:cNvPr id="1395" name="Text 14">
              <a:extLst>
                <a:ext uri="{FF2B5EF4-FFF2-40B4-BE49-F238E27FC236}">
                  <a16:creationId xmlns:a16="http://schemas.microsoft.com/office/drawing/2014/main" id="{5D83FEA3-69BB-21CA-CB15-9A9260C54B9C}"/>
                </a:ext>
              </a:extLst>
            </p:cNvPr>
            <p:cNvSpPr/>
            <p:nvPr/>
          </p:nvSpPr>
          <p:spPr>
            <a:xfrm>
              <a:off x="3246120" y="126187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396" name="Text 15">
              <a:extLst>
                <a:ext uri="{FF2B5EF4-FFF2-40B4-BE49-F238E27FC236}">
                  <a16:creationId xmlns:a16="http://schemas.microsoft.com/office/drawing/2014/main" id="{9AC2D433-9ABA-18A9-F0D8-B26A05016CD7}"/>
                </a:ext>
              </a:extLst>
            </p:cNvPr>
            <p:cNvSpPr/>
            <p:nvPr/>
          </p:nvSpPr>
          <p:spPr>
            <a:xfrm>
              <a:off x="3246120" y="148132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NIH (USA), UKRI/MRC (UK), NRF (SA)</a:t>
              </a:r>
              <a:endParaRPr lang="en-US" sz="2533" dirty="0"/>
            </a:p>
          </p:txBody>
        </p:sp>
        <p:sp>
          <p:nvSpPr>
            <p:cNvPr id="1397" name="Shape 16">
              <a:extLst>
                <a:ext uri="{FF2B5EF4-FFF2-40B4-BE49-F238E27FC236}">
                  <a16:creationId xmlns:a16="http://schemas.microsoft.com/office/drawing/2014/main" id="{DBA00085-66D2-0F68-793A-120DFADF1F78}"/>
                </a:ext>
              </a:extLst>
            </p:cNvPr>
            <p:cNvSpPr/>
            <p:nvPr/>
          </p:nvSpPr>
          <p:spPr>
            <a:xfrm>
              <a:off x="6053328" y="80467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98" name="Shape 17">
              <a:extLst>
                <a:ext uri="{FF2B5EF4-FFF2-40B4-BE49-F238E27FC236}">
                  <a16:creationId xmlns:a16="http://schemas.microsoft.com/office/drawing/2014/main" id="{CC335352-8178-F8B8-4C7F-A1BD039E01E6}"/>
                </a:ext>
              </a:extLst>
            </p:cNvPr>
            <p:cNvSpPr/>
            <p:nvPr/>
          </p:nvSpPr>
          <p:spPr>
            <a:xfrm>
              <a:off x="6053328" y="804672"/>
              <a:ext cx="2724912" cy="384048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399" name="Image 2" descr="preencoded.png">
              <a:extLst>
                <a:ext uri="{FF2B5EF4-FFF2-40B4-BE49-F238E27FC236}">
                  <a16:creationId xmlns:a16="http://schemas.microsoft.com/office/drawing/2014/main" id="{E3E29D66-01A0-C2EB-7BEE-9D76803B6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3056" y="850392"/>
              <a:ext cx="292608" cy="292608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1400" name="Text 18">
              <a:extLst>
                <a:ext uri="{FF2B5EF4-FFF2-40B4-BE49-F238E27FC236}">
                  <a16:creationId xmlns:a16="http://schemas.microsoft.com/office/drawing/2014/main" id="{4B9197E3-B24D-C3D9-F2AE-BD56D6511266}"/>
                </a:ext>
              </a:extLst>
            </p:cNvPr>
            <p:cNvSpPr/>
            <p:nvPr/>
          </p:nvSpPr>
          <p:spPr>
            <a:xfrm>
              <a:off x="6510528" y="804672"/>
              <a:ext cx="2194560" cy="384048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Private Foundations</a:t>
              </a:r>
              <a:endParaRPr lang="en-US" sz="2800" dirty="0"/>
            </a:p>
          </p:txBody>
        </p:sp>
        <p:sp>
          <p:nvSpPr>
            <p:cNvPr id="1401" name="Text 19">
              <a:extLst>
                <a:ext uri="{FF2B5EF4-FFF2-40B4-BE49-F238E27FC236}">
                  <a16:creationId xmlns:a16="http://schemas.microsoft.com/office/drawing/2014/main" id="{0E71924B-E21F-2934-9FE9-9AB0E0A0EE2B}"/>
                </a:ext>
              </a:extLst>
            </p:cNvPr>
            <p:cNvSpPr/>
            <p:nvPr/>
          </p:nvSpPr>
          <p:spPr>
            <a:xfrm>
              <a:off x="6144768" y="126187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402" name="Text 20">
              <a:extLst>
                <a:ext uri="{FF2B5EF4-FFF2-40B4-BE49-F238E27FC236}">
                  <a16:creationId xmlns:a16="http://schemas.microsoft.com/office/drawing/2014/main" id="{D215D0BB-ABC7-8A1E-6248-71D139D34D24}"/>
                </a:ext>
              </a:extLst>
            </p:cNvPr>
            <p:cNvSpPr/>
            <p:nvPr/>
          </p:nvSpPr>
          <p:spPr>
            <a:xfrm>
              <a:off x="6144768" y="148132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Gates, Wellcome Trust, Rockefeller, Ford, Novo Nordisk</a:t>
              </a:r>
              <a:endParaRPr lang="en-US" sz="2533" dirty="0"/>
            </a:p>
          </p:txBody>
        </p:sp>
        <p:sp>
          <p:nvSpPr>
            <p:cNvPr id="1403" name="Shape 21">
              <a:extLst>
                <a:ext uri="{FF2B5EF4-FFF2-40B4-BE49-F238E27FC236}">
                  <a16:creationId xmlns:a16="http://schemas.microsoft.com/office/drawing/2014/main" id="{3532FBE3-7709-C7A5-5B46-09B4D9F80A3F}"/>
                </a:ext>
              </a:extLst>
            </p:cNvPr>
            <p:cNvSpPr/>
            <p:nvPr/>
          </p:nvSpPr>
          <p:spPr>
            <a:xfrm>
              <a:off x="256032" y="272491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404" name="Shape 22">
              <a:extLst>
                <a:ext uri="{FF2B5EF4-FFF2-40B4-BE49-F238E27FC236}">
                  <a16:creationId xmlns:a16="http://schemas.microsoft.com/office/drawing/2014/main" id="{E14D2036-B6BE-C89A-616B-727CACD51E2A}"/>
                </a:ext>
              </a:extLst>
            </p:cNvPr>
            <p:cNvSpPr/>
            <p:nvPr/>
          </p:nvSpPr>
          <p:spPr>
            <a:xfrm>
              <a:off x="256032" y="2724912"/>
              <a:ext cx="2724912" cy="384048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405" name="Image 3" descr="preencoded.png">
              <a:extLst>
                <a:ext uri="{FF2B5EF4-FFF2-40B4-BE49-F238E27FC236}">
                  <a16:creationId xmlns:a16="http://schemas.microsoft.com/office/drawing/2014/main" id="{567D611F-6049-5B12-63B3-299ACDD9A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" y="2770632"/>
              <a:ext cx="292608" cy="292608"/>
            </a:xfrm>
            <a:prstGeom prst="rect">
              <a:avLst/>
            </a:prstGeom>
          </p:spPr>
        </p:pic>
        <p:sp>
          <p:nvSpPr>
            <p:cNvPr id="1406" name="Text 23">
              <a:extLst>
                <a:ext uri="{FF2B5EF4-FFF2-40B4-BE49-F238E27FC236}">
                  <a16:creationId xmlns:a16="http://schemas.microsoft.com/office/drawing/2014/main" id="{AE1D9C5B-60C3-752A-6D31-8FBE8CBBC0B8}"/>
                </a:ext>
              </a:extLst>
            </p:cNvPr>
            <p:cNvSpPr/>
            <p:nvPr/>
          </p:nvSpPr>
          <p:spPr>
            <a:xfrm>
              <a:off x="713232" y="2724912"/>
              <a:ext cx="219456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Philanthropic &amp;</a:t>
              </a:r>
              <a:endParaRPr lang="en-US" sz="2800" dirty="0"/>
            </a:p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Corporate Funders</a:t>
              </a:r>
              <a:endParaRPr lang="en-US" sz="2800" dirty="0"/>
            </a:p>
          </p:txBody>
        </p:sp>
        <p:sp>
          <p:nvSpPr>
            <p:cNvPr id="1407" name="Text 24">
              <a:extLst>
                <a:ext uri="{FF2B5EF4-FFF2-40B4-BE49-F238E27FC236}">
                  <a16:creationId xmlns:a16="http://schemas.microsoft.com/office/drawing/2014/main" id="{F9CC7F05-E620-D31D-26D8-253A78A216C4}"/>
                </a:ext>
              </a:extLst>
            </p:cNvPr>
            <p:cNvSpPr/>
            <p:nvPr/>
          </p:nvSpPr>
          <p:spPr>
            <a:xfrm>
              <a:off x="347472" y="318211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408" name="Text 25">
              <a:extLst>
                <a:ext uri="{FF2B5EF4-FFF2-40B4-BE49-F238E27FC236}">
                  <a16:creationId xmlns:a16="http://schemas.microsoft.com/office/drawing/2014/main" id="{C34C7CB3-AEA3-B611-829F-6F7EC784A8C6}"/>
                </a:ext>
              </a:extLst>
            </p:cNvPr>
            <p:cNvSpPr/>
            <p:nvPr/>
          </p:nvSpPr>
          <p:spPr>
            <a:xfrm>
              <a:off x="347472" y="340156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AMREF, Aga Khan, GlaxoSmithKline R&amp;D</a:t>
              </a:r>
              <a:endParaRPr lang="en-US" sz="2533" dirty="0"/>
            </a:p>
          </p:txBody>
        </p:sp>
        <p:sp>
          <p:nvSpPr>
            <p:cNvPr id="1409" name="Shape 26">
              <a:extLst>
                <a:ext uri="{FF2B5EF4-FFF2-40B4-BE49-F238E27FC236}">
                  <a16:creationId xmlns:a16="http://schemas.microsoft.com/office/drawing/2014/main" id="{1EB4B033-83E7-7BA4-0817-C1FF902DD70D}"/>
                </a:ext>
              </a:extLst>
            </p:cNvPr>
            <p:cNvSpPr/>
            <p:nvPr/>
          </p:nvSpPr>
          <p:spPr>
            <a:xfrm>
              <a:off x="3154680" y="272491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410" name="Shape 27">
              <a:extLst>
                <a:ext uri="{FF2B5EF4-FFF2-40B4-BE49-F238E27FC236}">
                  <a16:creationId xmlns:a16="http://schemas.microsoft.com/office/drawing/2014/main" id="{41981FE0-7FFF-BE81-83C1-7601950E49CB}"/>
                </a:ext>
              </a:extLst>
            </p:cNvPr>
            <p:cNvSpPr/>
            <p:nvPr/>
          </p:nvSpPr>
          <p:spPr>
            <a:xfrm>
              <a:off x="3154680" y="2724912"/>
              <a:ext cx="2724912" cy="384048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411" name="Image 4" descr="preencoded.png">
              <a:extLst>
                <a:ext uri="{FF2B5EF4-FFF2-40B4-BE49-F238E27FC236}">
                  <a16:creationId xmlns:a16="http://schemas.microsoft.com/office/drawing/2014/main" id="{7C14BEBA-EA73-DC50-A911-2C8C7209A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4408" y="2770632"/>
              <a:ext cx="292608" cy="292608"/>
            </a:xfrm>
            <a:prstGeom prst="rect">
              <a:avLst/>
            </a:prstGeom>
          </p:spPr>
        </p:pic>
        <p:sp>
          <p:nvSpPr>
            <p:cNvPr id="1412" name="Text 28">
              <a:extLst>
                <a:ext uri="{FF2B5EF4-FFF2-40B4-BE49-F238E27FC236}">
                  <a16:creationId xmlns:a16="http://schemas.microsoft.com/office/drawing/2014/main" id="{E7115A16-CC40-3B5C-C3A1-9D2D4E7408F7}"/>
                </a:ext>
              </a:extLst>
            </p:cNvPr>
            <p:cNvSpPr/>
            <p:nvPr/>
          </p:nvSpPr>
          <p:spPr>
            <a:xfrm>
              <a:off x="3611880" y="2724912"/>
              <a:ext cx="219456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Academic &amp;</a:t>
              </a:r>
              <a:endParaRPr lang="en-US" sz="2800" dirty="0"/>
            </a:p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Institutional Grants</a:t>
              </a:r>
              <a:endParaRPr lang="en-US" sz="2800" dirty="0"/>
            </a:p>
          </p:txBody>
        </p:sp>
        <p:sp>
          <p:nvSpPr>
            <p:cNvPr id="1413" name="Text 29">
              <a:extLst>
                <a:ext uri="{FF2B5EF4-FFF2-40B4-BE49-F238E27FC236}">
                  <a16:creationId xmlns:a16="http://schemas.microsoft.com/office/drawing/2014/main" id="{6C2AB025-8AAD-562F-738E-8DB5FBEDF89D}"/>
                </a:ext>
              </a:extLst>
            </p:cNvPr>
            <p:cNvSpPr/>
            <p:nvPr/>
          </p:nvSpPr>
          <p:spPr>
            <a:xfrm>
              <a:off x="3246120" y="318211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414" name="Text 30">
              <a:extLst>
                <a:ext uri="{FF2B5EF4-FFF2-40B4-BE49-F238E27FC236}">
                  <a16:creationId xmlns:a16="http://schemas.microsoft.com/office/drawing/2014/main" id="{B818785A-948C-CCBA-854B-2BDF3436F13B}"/>
                </a:ext>
              </a:extLst>
            </p:cNvPr>
            <p:cNvSpPr/>
            <p:nvPr/>
          </p:nvSpPr>
          <p:spPr>
            <a:xfrm>
              <a:off x="3246120" y="340156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University internal grants, African Academy of Sciences</a:t>
              </a:r>
              <a:endParaRPr lang="en-US" sz="2533" dirty="0"/>
            </a:p>
          </p:txBody>
        </p:sp>
        <p:sp>
          <p:nvSpPr>
            <p:cNvPr id="1415" name="Shape 31">
              <a:extLst>
                <a:ext uri="{FF2B5EF4-FFF2-40B4-BE49-F238E27FC236}">
                  <a16:creationId xmlns:a16="http://schemas.microsoft.com/office/drawing/2014/main" id="{6C744930-6D68-9D2E-2FB9-62356361848A}"/>
                </a:ext>
              </a:extLst>
            </p:cNvPr>
            <p:cNvSpPr/>
            <p:nvPr/>
          </p:nvSpPr>
          <p:spPr>
            <a:xfrm>
              <a:off x="6053328" y="2724912"/>
              <a:ext cx="2724912" cy="1719072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416" name="Shape 32">
              <a:extLst>
                <a:ext uri="{FF2B5EF4-FFF2-40B4-BE49-F238E27FC236}">
                  <a16:creationId xmlns:a16="http://schemas.microsoft.com/office/drawing/2014/main" id="{DDD63C4A-296C-4A8C-832A-C2856792A793}"/>
                </a:ext>
              </a:extLst>
            </p:cNvPr>
            <p:cNvSpPr/>
            <p:nvPr/>
          </p:nvSpPr>
          <p:spPr>
            <a:xfrm>
              <a:off x="6053328" y="2724912"/>
              <a:ext cx="2724912" cy="384048"/>
            </a:xfrm>
            <a:prstGeom prst="rect">
              <a:avLst/>
            </a:prstGeom>
            <a:solidFill>
              <a:srgbClr val="6D2E9E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pic>
          <p:nvPicPr>
            <p:cNvPr id="1417" name="Image 5" descr="preencoded.png">
              <a:extLst>
                <a:ext uri="{FF2B5EF4-FFF2-40B4-BE49-F238E27FC236}">
                  <a16:creationId xmlns:a16="http://schemas.microsoft.com/office/drawing/2014/main" id="{90D4FE06-6162-F52B-6273-FC27EE67F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3056" y="2770632"/>
              <a:ext cx="292608" cy="292608"/>
            </a:xfrm>
            <a:prstGeom prst="rect">
              <a:avLst/>
            </a:prstGeom>
          </p:spPr>
        </p:pic>
        <p:sp>
          <p:nvSpPr>
            <p:cNvPr id="1418" name="Text 33">
              <a:extLst>
                <a:ext uri="{FF2B5EF4-FFF2-40B4-BE49-F238E27FC236}">
                  <a16:creationId xmlns:a16="http://schemas.microsoft.com/office/drawing/2014/main" id="{92EF0829-98BB-CA44-47F9-950423048CBF}"/>
                </a:ext>
              </a:extLst>
            </p:cNvPr>
            <p:cNvSpPr/>
            <p:nvPr/>
          </p:nvSpPr>
          <p:spPr>
            <a:xfrm>
              <a:off x="6510528" y="2724912"/>
              <a:ext cx="219456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Bilateral Donors</a:t>
              </a:r>
              <a:endParaRPr lang="en-US" sz="2800" dirty="0"/>
            </a:p>
          </p:txBody>
        </p:sp>
        <p:sp>
          <p:nvSpPr>
            <p:cNvPr id="1419" name="Text 34">
              <a:extLst>
                <a:ext uri="{FF2B5EF4-FFF2-40B4-BE49-F238E27FC236}">
                  <a16:creationId xmlns:a16="http://schemas.microsoft.com/office/drawing/2014/main" id="{8E4B3C41-61DE-8B39-C7BB-00DA4A2A05F1}"/>
                </a:ext>
              </a:extLst>
            </p:cNvPr>
            <p:cNvSpPr/>
            <p:nvPr/>
          </p:nvSpPr>
          <p:spPr>
            <a:xfrm>
              <a:off x="6144768" y="3182112"/>
              <a:ext cx="2542032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b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Examples:</a:t>
              </a:r>
              <a:endParaRPr lang="en-US" sz="2400" dirty="0"/>
            </a:p>
          </p:txBody>
        </p:sp>
        <p:sp>
          <p:nvSpPr>
            <p:cNvPr id="1420" name="Text 35">
              <a:extLst>
                <a:ext uri="{FF2B5EF4-FFF2-40B4-BE49-F238E27FC236}">
                  <a16:creationId xmlns:a16="http://schemas.microsoft.com/office/drawing/2014/main" id="{5F60E88B-B831-F32C-5894-CB3F2017D4A8}"/>
                </a:ext>
              </a:extLst>
            </p:cNvPr>
            <p:cNvSpPr/>
            <p:nvPr/>
          </p:nvSpPr>
          <p:spPr>
            <a:xfrm>
              <a:off x="6144768" y="3401568"/>
              <a:ext cx="2542032" cy="8961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2533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DFID/FCDO, SIDA, IDRC, GIZ, NORAD, Global Fund</a:t>
              </a:r>
              <a:endParaRPr lang="en-US" sz="2533" dirty="0"/>
            </a:p>
          </p:txBody>
        </p:sp>
        <p:sp>
          <p:nvSpPr>
            <p:cNvPr id="1421" name="Text 36">
              <a:extLst>
                <a:ext uri="{FF2B5EF4-FFF2-40B4-BE49-F238E27FC236}">
                  <a16:creationId xmlns:a16="http://schemas.microsoft.com/office/drawing/2014/main" id="{4B1E641B-5BA1-A0E4-4F83-96142E0176DC}"/>
                </a:ext>
              </a:extLst>
            </p:cNvPr>
            <p:cNvSpPr/>
            <p:nvPr/>
          </p:nvSpPr>
          <p:spPr>
            <a:xfrm>
              <a:off x="256032" y="4617720"/>
              <a:ext cx="8686800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GB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</a:t>
              </a:r>
              <a:r>
                <a:rPr lang="en-GB" sz="2000" i="1" dirty="0" err="1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Kentikelenis</a:t>
              </a:r>
              <a:r>
                <a:rPr lang="en-GB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et al. (2022). Global financing for health policy and systems research: a review of funding opportunities. Health Policy Plan, czac109. doi:10.1093/</a:t>
              </a:r>
              <a:r>
                <a:rPr lang="en-GB" sz="2000" i="1" dirty="0" err="1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heapol</a:t>
              </a:r>
              <a:r>
                <a:rPr lang="en-GB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/czac109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>
          <a:extLst>
            <a:ext uri="{FF2B5EF4-FFF2-40B4-BE49-F238E27FC236}">
              <a16:creationId xmlns:a16="http://schemas.microsoft.com/office/drawing/2014/main" id="{924AE20D-3A1A-BE9A-9E3A-CB1A514C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7">
            <a:extLst>
              <a:ext uri="{FF2B5EF4-FFF2-40B4-BE49-F238E27FC236}">
                <a16:creationId xmlns:a16="http://schemas.microsoft.com/office/drawing/2014/main" id="{DCBEF543-C56B-53D1-7E3D-DB99401BBEA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Transforming lives in Africa through research</a:t>
            </a:r>
            <a:endParaRPr dirty="0"/>
          </a:p>
        </p:txBody>
      </p:sp>
      <p:sp>
        <p:nvSpPr>
          <p:cNvPr id="1345" name="Google Shape;1345;p27">
            <a:extLst>
              <a:ext uri="{FF2B5EF4-FFF2-40B4-BE49-F238E27FC236}">
                <a16:creationId xmlns:a16="http://schemas.microsoft.com/office/drawing/2014/main" id="{3155116B-E02A-0C32-55B5-2AD16122ED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46" name="Google Shape;1346;p27">
            <a:extLst>
              <a:ext uri="{FF2B5EF4-FFF2-40B4-BE49-F238E27FC236}">
                <a16:creationId xmlns:a16="http://schemas.microsoft.com/office/drawing/2014/main" id="{F251E599-8DFA-6F25-357F-3BFDB2F82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Understanding Funder Missions &amp; Priorities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2D9A71-3061-95C6-8097-FCA06145A3E7}"/>
              </a:ext>
            </a:extLst>
          </p:cNvPr>
          <p:cNvGrpSpPr/>
          <p:nvPr/>
        </p:nvGrpSpPr>
        <p:grpSpPr>
          <a:xfrm>
            <a:off x="684339" y="2072640"/>
            <a:ext cx="23164800" cy="10777728"/>
            <a:chOff x="684339" y="2072640"/>
            <a:chExt cx="23164800" cy="10777728"/>
          </a:xfrm>
        </p:grpSpPr>
        <p:sp>
          <p:nvSpPr>
            <p:cNvPr id="35" name="Shape 6">
              <a:extLst>
                <a:ext uri="{FF2B5EF4-FFF2-40B4-BE49-F238E27FC236}">
                  <a16:creationId xmlns:a16="http://schemas.microsoft.com/office/drawing/2014/main" id="{759D56FE-DF78-568C-CC6E-83CE716037F4}"/>
                </a:ext>
              </a:extLst>
            </p:cNvPr>
            <p:cNvSpPr/>
            <p:nvPr/>
          </p:nvSpPr>
          <p:spPr>
            <a:xfrm>
              <a:off x="684339" y="2072640"/>
              <a:ext cx="11094720" cy="10290048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6" name="Shape 7">
              <a:extLst>
                <a:ext uri="{FF2B5EF4-FFF2-40B4-BE49-F238E27FC236}">
                  <a16:creationId xmlns:a16="http://schemas.microsoft.com/office/drawing/2014/main" id="{43D6C8A8-15DA-A8BF-67C8-289E41C3E976}"/>
                </a:ext>
              </a:extLst>
            </p:cNvPr>
            <p:cNvSpPr/>
            <p:nvPr/>
          </p:nvSpPr>
          <p:spPr>
            <a:xfrm>
              <a:off x="684339" y="2072640"/>
              <a:ext cx="11094720" cy="1170432"/>
            </a:xfrm>
            <a:prstGeom prst="rect">
              <a:avLst/>
            </a:prstGeom>
            <a:solidFill>
              <a:schemeClr val="accent1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7" name="Text 8">
              <a:extLst>
                <a:ext uri="{FF2B5EF4-FFF2-40B4-BE49-F238E27FC236}">
                  <a16:creationId xmlns:a16="http://schemas.microsoft.com/office/drawing/2014/main" id="{054ABB87-D385-E02E-525F-3C642B8B5F4F}"/>
                </a:ext>
              </a:extLst>
            </p:cNvPr>
            <p:cNvSpPr/>
            <p:nvPr/>
          </p:nvSpPr>
          <p:spPr>
            <a:xfrm>
              <a:off x="928179" y="2072640"/>
              <a:ext cx="10607040" cy="11704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Why Mission Alignment Matters</a:t>
              </a:r>
              <a:endParaRPr lang="en-US" sz="3467" dirty="0"/>
            </a:p>
          </p:txBody>
        </p:sp>
        <p:pic>
          <p:nvPicPr>
            <p:cNvPr id="38" name="Image 0" descr="preencoded.png">
              <a:extLst>
                <a:ext uri="{FF2B5EF4-FFF2-40B4-BE49-F238E27FC236}">
                  <a16:creationId xmlns:a16="http://schemas.microsoft.com/office/drawing/2014/main" id="{60D3F703-4AE2-A52E-3140-949C6F90B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15" y="3535680"/>
              <a:ext cx="731520" cy="731520"/>
            </a:xfrm>
            <a:prstGeom prst="rect">
              <a:avLst/>
            </a:prstGeom>
          </p:spPr>
        </p:pic>
        <p:sp>
          <p:nvSpPr>
            <p:cNvPr id="39" name="Text 9">
              <a:extLst>
                <a:ext uri="{FF2B5EF4-FFF2-40B4-BE49-F238E27FC236}">
                  <a16:creationId xmlns:a16="http://schemas.microsoft.com/office/drawing/2014/main" id="{7816BBAF-9C82-82E9-8FBA-A30509EFE304}"/>
                </a:ext>
              </a:extLst>
            </p:cNvPr>
            <p:cNvSpPr/>
            <p:nvPr/>
          </p:nvSpPr>
          <p:spPr>
            <a:xfrm>
              <a:off x="2001075" y="3364992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Funders prioritize proposals that directly serve their strategic goals</a:t>
              </a:r>
              <a:endParaRPr lang="en-US" sz="2800" dirty="0"/>
            </a:p>
          </p:txBody>
        </p:sp>
        <p:pic>
          <p:nvPicPr>
            <p:cNvPr id="40" name="Image 1" descr="preencoded.png">
              <a:extLst>
                <a:ext uri="{FF2B5EF4-FFF2-40B4-BE49-F238E27FC236}">
                  <a16:creationId xmlns:a16="http://schemas.microsoft.com/office/drawing/2014/main" id="{ADA03C87-0031-4A92-575D-C1C84B91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15" y="5193792"/>
              <a:ext cx="731520" cy="731520"/>
            </a:xfrm>
            <a:prstGeom prst="rect">
              <a:avLst/>
            </a:prstGeom>
          </p:spPr>
        </p:pic>
        <p:sp>
          <p:nvSpPr>
            <p:cNvPr id="41" name="Text 10">
              <a:extLst>
                <a:ext uri="{FF2B5EF4-FFF2-40B4-BE49-F238E27FC236}">
                  <a16:creationId xmlns:a16="http://schemas.microsoft.com/office/drawing/2014/main" id="{8B022792-F25E-4526-94C8-61172C575BE2}"/>
                </a:ext>
              </a:extLst>
            </p:cNvPr>
            <p:cNvSpPr/>
            <p:nvPr/>
          </p:nvSpPr>
          <p:spPr>
            <a:xfrm>
              <a:off x="2001075" y="5023104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Misaligned proposals are desk-rejected — wasting researcher time</a:t>
              </a:r>
              <a:endParaRPr lang="en-US" sz="2800" dirty="0"/>
            </a:p>
          </p:txBody>
        </p:sp>
        <p:pic>
          <p:nvPicPr>
            <p:cNvPr id="42" name="Image 2" descr="preencoded.png">
              <a:extLst>
                <a:ext uri="{FF2B5EF4-FFF2-40B4-BE49-F238E27FC236}">
                  <a16:creationId xmlns:a16="http://schemas.microsoft.com/office/drawing/2014/main" id="{0DAB4817-12B3-AC58-4074-1CC55FFAC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15" y="6851904"/>
              <a:ext cx="731520" cy="731520"/>
            </a:xfrm>
            <a:prstGeom prst="rect">
              <a:avLst/>
            </a:prstGeom>
          </p:spPr>
        </p:pic>
        <p:sp>
          <p:nvSpPr>
            <p:cNvPr id="43" name="Text 11">
              <a:extLst>
                <a:ext uri="{FF2B5EF4-FFF2-40B4-BE49-F238E27FC236}">
                  <a16:creationId xmlns:a16="http://schemas.microsoft.com/office/drawing/2014/main" id="{74B58E0E-DC95-30B3-FCE2-49CECEBA8406}"/>
                </a:ext>
              </a:extLst>
            </p:cNvPr>
            <p:cNvSpPr/>
            <p:nvPr/>
          </p:nvSpPr>
          <p:spPr>
            <a:xfrm>
              <a:off x="2001075" y="6681216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Mission alignment signals institutional credibility and fit</a:t>
              </a:r>
              <a:endParaRPr lang="en-US" sz="2800" dirty="0"/>
            </a:p>
          </p:txBody>
        </p:sp>
        <p:pic>
          <p:nvPicPr>
            <p:cNvPr id="44" name="Image 3" descr="preencoded.png">
              <a:extLst>
                <a:ext uri="{FF2B5EF4-FFF2-40B4-BE49-F238E27FC236}">
                  <a16:creationId xmlns:a16="http://schemas.microsoft.com/office/drawing/2014/main" id="{73733B6C-B7C0-19C5-EB42-F2A6E8A4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15" y="8510016"/>
              <a:ext cx="731520" cy="731520"/>
            </a:xfrm>
            <a:prstGeom prst="rect">
              <a:avLst/>
            </a:prstGeom>
          </p:spPr>
        </p:pic>
        <p:sp>
          <p:nvSpPr>
            <p:cNvPr id="45" name="Text 12">
              <a:extLst>
                <a:ext uri="{FF2B5EF4-FFF2-40B4-BE49-F238E27FC236}">
                  <a16:creationId xmlns:a16="http://schemas.microsoft.com/office/drawing/2014/main" id="{E1EB83F6-5BD6-EB43-393C-CA78B1285719}"/>
                </a:ext>
              </a:extLst>
            </p:cNvPr>
            <p:cNvSpPr/>
            <p:nvPr/>
          </p:nvSpPr>
          <p:spPr>
            <a:xfrm>
              <a:off x="2001075" y="8339328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Different funders prioritize discovery, implementation, or policy translation</a:t>
              </a:r>
              <a:endParaRPr lang="en-US" sz="2800" dirty="0"/>
            </a:p>
          </p:txBody>
        </p:sp>
        <p:pic>
          <p:nvPicPr>
            <p:cNvPr id="46" name="Image 4" descr="preencoded.png">
              <a:extLst>
                <a:ext uri="{FF2B5EF4-FFF2-40B4-BE49-F238E27FC236}">
                  <a16:creationId xmlns:a16="http://schemas.microsoft.com/office/drawing/2014/main" id="{E60A48BB-D434-9FCE-4645-96595D48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15" y="10168128"/>
              <a:ext cx="731520" cy="731520"/>
            </a:xfrm>
            <a:prstGeom prst="rect">
              <a:avLst/>
            </a:prstGeom>
          </p:spPr>
        </p:pic>
        <p:sp>
          <p:nvSpPr>
            <p:cNvPr id="47" name="Text 13">
              <a:extLst>
                <a:ext uri="{FF2B5EF4-FFF2-40B4-BE49-F238E27FC236}">
                  <a16:creationId xmlns:a16="http://schemas.microsoft.com/office/drawing/2014/main" id="{067BDB08-28C5-3557-2678-3D7766E3DFA1}"/>
                </a:ext>
              </a:extLst>
            </p:cNvPr>
            <p:cNvSpPr/>
            <p:nvPr/>
          </p:nvSpPr>
          <p:spPr>
            <a:xfrm>
              <a:off x="2001075" y="9997440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Understanding Theory of Change helps align your proposal framing</a:t>
              </a:r>
              <a:endParaRPr lang="en-US" sz="2800" dirty="0"/>
            </a:p>
          </p:txBody>
        </p:sp>
        <p:sp>
          <p:nvSpPr>
            <p:cNvPr id="48" name="Shape 14">
              <a:extLst>
                <a:ext uri="{FF2B5EF4-FFF2-40B4-BE49-F238E27FC236}">
                  <a16:creationId xmlns:a16="http://schemas.microsoft.com/office/drawing/2014/main" id="{F9AA7781-636C-FC80-672D-FB6607917EF8}"/>
                </a:ext>
              </a:extLst>
            </p:cNvPr>
            <p:cNvSpPr/>
            <p:nvPr/>
          </p:nvSpPr>
          <p:spPr>
            <a:xfrm>
              <a:off x="12608115" y="2072640"/>
              <a:ext cx="11094720" cy="10290048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9" name="Shape 15">
              <a:extLst>
                <a:ext uri="{FF2B5EF4-FFF2-40B4-BE49-F238E27FC236}">
                  <a16:creationId xmlns:a16="http://schemas.microsoft.com/office/drawing/2014/main" id="{2FF9F4ED-2951-CA4B-CB4C-1FD4AA034E77}"/>
                </a:ext>
              </a:extLst>
            </p:cNvPr>
            <p:cNvSpPr/>
            <p:nvPr/>
          </p:nvSpPr>
          <p:spPr>
            <a:xfrm>
              <a:off x="12608115" y="2072640"/>
              <a:ext cx="11094720" cy="1170432"/>
            </a:xfrm>
            <a:prstGeom prst="rect">
              <a:avLst/>
            </a:prstGeom>
            <a:solidFill>
              <a:schemeClr val="bg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0" name="Text 16">
              <a:extLst>
                <a:ext uri="{FF2B5EF4-FFF2-40B4-BE49-F238E27FC236}">
                  <a16:creationId xmlns:a16="http://schemas.microsoft.com/office/drawing/2014/main" id="{3D00942F-9CEA-AC70-D2FB-FBE70CF50CF5}"/>
                </a:ext>
              </a:extLst>
            </p:cNvPr>
            <p:cNvSpPr/>
            <p:nvPr/>
          </p:nvSpPr>
          <p:spPr>
            <a:xfrm>
              <a:off x="12851955" y="2072640"/>
              <a:ext cx="10607040" cy="11704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Questions Before Applying</a:t>
              </a:r>
              <a:endParaRPr lang="en-US" sz="3467" dirty="0"/>
            </a:p>
          </p:txBody>
        </p:sp>
        <p:sp>
          <p:nvSpPr>
            <p:cNvPr id="51" name="Shape 17">
              <a:extLst>
                <a:ext uri="{FF2B5EF4-FFF2-40B4-BE49-F238E27FC236}">
                  <a16:creationId xmlns:a16="http://schemas.microsoft.com/office/drawing/2014/main" id="{4BD56F31-B6AA-D9BE-789E-64C8A4DA1424}"/>
                </a:ext>
              </a:extLst>
            </p:cNvPr>
            <p:cNvSpPr/>
            <p:nvPr/>
          </p:nvSpPr>
          <p:spPr>
            <a:xfrm>
              <a:off x="12851955" y="3462528"/>
              <a:ext cx="731520" cy="731520"/>
            </a:xfrm>
            <a:prstGeom prst="ellipse">
              <a:avLst/>
            </a:prstGeom>
            <a:solidFill>
              <a:srgbClr val="F0C04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2" name="Text 18">
              <a:extLst>
                <a:ext uri="{FF2B5EF4-FFF2-40B4-BE49-F238E27FC236}">
                  <a16:creationId xmlns:a16="http://schemas.microsoft.com/office/drawing/2014/main" id="{49C663E1-8AE2-560C-A554-6342C6E8EE4D}"/>
                </a:ext>
              </a:extLst>
            </p:cNvPr>
            <p:cNvSpPr/>
            <p:nvPr/>
          </p:nvSpPr>
          <p:spPr>
            <a:xfrm>
              <a:off x="12851955" y="3462528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1</a:t>
              </a:r>
              <a:endParaRPr lang="en-US" sz="2400" dirty="0"/>
            </a:p>
          </p:txBody>
        </p:sp>
        <p:sp>
          <p:nvSpPr>
            <p:cNvPr id="53" name="Text 19">
              <a:extLst>
                <a:ext uri="{FF2B5EF4-FFF2-40B4-BE49-F238E27FC236}">
                  <a16:creationId xmlns:a16="http://schemas.microsoft.com/office/drawing/2014/main" id="{E5BF8E89-43CE-69E6-E87E-B2FFE53E654A}"/>
                </a:ext>
              </a:extLst>
            </p:cNvPr>
            <p:cNvSpPr/>
            <p:nvPr/>
          </p:nvSpPr>
          <p:spPr>
            <a:xfrm>
              <a:off x="13851699" y="3364992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Does my topic fit the funder's stated priorities?</a:t>
              </a:r>
              <a:endParaRPr lang="en-US" sz="2800" dirty="0"/>
            </a:p>
          </p:txBody>
        </p:sp>
        <p:sp>
          <p:nvSpPr>
            <p:cNvPr id="54" name="Shape 20">
              <a:extLst>
                <a:ext uri="{FF2B5EF4-FFF2-40B4-BE49-F238E27FC236}">
                  <a16:creationId xmlns:a16="http://schemas.microsoft.com/office/drawing/2014/main" id="{EFFFF770-A662-6783-B337-5FD13F120FE7}"/>
                </a:ext>
              </a:extLst>
            </p:cNvPr>
            <p:cNvSpPr/>
            <p:nvPr/>
          </p:nvSpPr>
          <p:spPr>
            <a:xfrm>
              <a:off x="12851955" y="5120640"/>
              <a:ext cx="731520" cy="731520"/>
            </a:xfrm>
            <a:prstGeom prst="ellipse">
              <a:avLst/>
            </a:prstGeom>
            <a:solidFill>
              <a:srgbClr val="F0C04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5" name="Text 21">
              <a:extLst>
                <a:ext uri="{FF2B5EF4-FFF2-40B4-BE49-F238E27FC236}">
                  <a16:creationId xmlns:a16="http://schemas.microsoft.com/office/drawing/2014/main" id="{8323F402-9E8B-5B08-C178-19EDBB4BA29D}"/>
                </a:ext>
              </a:extLst>
            </p:cNvPr>
            <p:cNvSpPr/>
            <p:nvPr/>
          </p:nvSpPr>
          <p:spPr>
            <a:xfrm>
              <a:off x="12851955" y="5120640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</a:t>
              </a:r>
              <a:endParaRPr lang="en-US" sz="2400" dirty="0"/>
            </a:p>
          </p:txBody>
        </p:sp>
        <p:sp>
          <p:nvSpPr>
            <p:cNvPr id="56" name="Text 22">
              <a:extLst>
                <a:ext uri="{FF2B5EF4-FFF2-40B4-BE49-F238E27FC236}">
                  <a16:creationId xmlns:a16="http://schemas.microsoft.com/office/drawing/2014/main" id="{D4C7B7E9-E022-1DB6-F9B1-BF54F6970497}"/>
                </a:ext>
              </a:extLst>
            </p:cNvPr>
            <p:cNvSpPr/>
            <p:nvPr/>
          </p:nvSpPr>
          <p:spPr>
            <a:xfrm>
              <a:off x="13851699" y="5023104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What geography/population does this funder serve?</a:t>
              </a:r>
              <a:endParaRPr lang="en-US" sz="2800" dirty="0"/>
            </a:p>
          </p:txBody>
        </p:sp>
        <p:sp>
          <p:nvSpPr>
            <p:cNvPr id="57" name="Shape 23">
              <a:extLst>
                <a:ext uri="{FF2B5EF4-FFF2-40B4-BE49-F238E27FC236}">
                  <a16:creationId xmlns:a16="http://schemas.microsoft.com/office/drawing/2014/main" id="{0D3A08C4-0FE7-C6B1-8197-2A71C75C9475}"/>
                </a:ext>
              </a:extLst>
            </p:cNvPr>
            <p:cNvSpPr/>
            <p:nvPr/>
          </p:nvSpPr>
          <p:spPr>
            <a:xfrm>
              <a:off x="12851955" y="6778752"/>
              <a:ext cx="731520" cy="731520"/>
            </a:xfrm>
            <a:prstGeom prst="ellipse">
              <a:avLst/>
            </a:prstGeom>
            <a:solidFill>
              <a:srgbClr val="F0C04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58" name="Text 24">
              <a:extLst>
                <a:ext uri="{FF2B5EF4-FFF2-40B4-BE49-F238E27FC236}">
                  <a16:creationId xmlns:a16="http://schemas.microsoft.com/office/drawing/2014/main" id="{2A356A1D-4CE4-D1D6-DAC6-AAA6DA3D95F1}"/>
                </a:ext>
              </a:extLst>
            </p:cNvPr>
            <p:cNvSpPr/>
            <p:nvPr/>
          </p:nvSpPr>
          <p:spPr>
            <a:xfrm>
              <a:off x="12851955" y="6778752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</a:t>
              </a:r>
              <a:endParaRPr lang="en-US" sz="2400" dirty="0"/>
            </a:p>
          </p:txBody>
        </p:sp>
        <p:sp>
          <p:nvSpPr>
            <p:cNvPr id="59" name="Text 25">
              <a:extLst>
                <a:ext uri="{FF2B5EF4-FFF2-40B4-BE49-F238E27FC236}">
                  <a16:creationId xmlns:a16="http://schemas.microsoft.com/office/drawing/2014/main" id="{579BE868-62F5-EADC-F561-35E766AB85E6}"/>
                </a:ext>
              </a:extLst>
            </p:cNvPr>
            <p:cNvSpPr/>
            <p:nvPr/>
          </p:nvSpPr>
          <p:spPr>
            <a:xfrm>
              <a:off x="13851699" y="6681216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Is this funder open to early-career researchers?</a:t>
              </a:r>
              <a:endParaRPr lang="en-US" sz="2800" dirty="0"/>
            </a:p>
          </p:txBody>
        </p:sp>
        <p:sp>
          <p:nvSpPr>
            <p:cNvPr id="60" name="Shape 26">
              <a:extLst>
                <a:ext uri="{FF2B5EF4-FFF2-40B4-BE49-F238E27FC236}">
                  <a16:creationId xmlns:a16="http://schemas.microsoft.com/office/drawing/2014/main" id="{6C754D89-9100-201F-A510-114B21300D73}"/>
                </a:ext>
              </a:extLst>
            </p:cNvPr>
            <p:cNvSpPr/>
            <p:nvPr/>
          </p:nvSpPr>
          <p:spPr>
            <a:xfrm>
              <a:off x="12851955" y="8436864"/>
              <a:ext cx="731520" cy="731520"/>
            </a:xfrm>
            <a:prstGeom prst="ellipse">
              <a:avLst/>
            </a:prstGeom>
            <a:solidFill>
              <a:srgbClr val="F0C04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1" name="Text 27">
              <a:extLst>
                <a:ext uri="{FF2B5EF4-FFF2-40B4-BE49-F238E27FC236}">
                  <a16:creationId xmlns:a16="http://schemas.microsoft.com/office/drawing/2014/main" id="{73DF9F6C-01CA-B49B-BC97-F1FF84495A71}"/>
                </a:ext>
              </a:extLst>
            </p:cNvPr>
            <p:cNvSpPr/>
            <p:nvPr/>
          </p:nvSpPr>
          <p:spPr>
            <a:xfrm>
              <a:off x="12851955" y="8436864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4</a:t>
              </a:r>
              <a:endParaRPr lang="en-US" sz="2400" dirty="0"/>
            </a:p>
          </p:txBody>
        </p:sp>
        <p:sp>
          <p:nvSpPr>
            <p:cNvPr id="62" name="Text 28">
              <a:extLst>
                <a:ext uri="{FF2B5EF4-FFF2-40B4-BE49-F238E27FC236}">
                  <a16:creationId xmlns:a16="http://schemas.microsoft.com/office/drawing/2014/main" id="{191A4650-2CE4-FA38-50D1-346EABE29F68}"/>
                </a:ext>
              </a:extLst>
            </p:cNvPr>
            <p:cNvSpPr/>
            <p:nvPr/>
          </p:nvSpPr>
          <p:spPr>
            <a:xfrm>
              <a:off x="13851699" y="8339328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What types of evidence does this funder value?</a:t>
              </a:r>
              <a:endParaRPr lang="en-US" sz="2800" dirty="0"/>
            </a:p>
          </p:txBody>
        </p:sp>
        <p:sp>
          <p:nvSpPr>
            <p:cNvPr id="63" name="Shape 29">
              <a:extLst>
                <a:ext uri="{FF2B5EF4-FFF2-40B4-BE49-F238E27FC236}">
                  <a16:creationId xmlns:a16="http://schemas.microsoft.com/office/drawing/2014/main" id="{AF51979A-30AA-8AA9-415B-68C06227392C}"/>
                </a:ext>
              </a:extLst>
            </p:cNvPr>
            <p:cNvSpPr/>
            <p:nvPr/>
          </p:nvSpPr>
          <p:spPr>
            <a:xfrm>
              <a:off x="12851955" y="10094976"/>
              <a:ext cx="731520" cy="731520"/>
            </a:xfrm>
            <a:prstGeom prst="ellipse">
              <a:avLst/>
            </a:prstGeom>
            <a:solidFill>
              <a:srgbClr val="F0C04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347" name="Text 30">
              <a:extLst>
                <a:ext uri="{FF2B5EF4-FFF2-40B4-BE49-F238E27FC236}">
                  <a16:creationId xmlns:a16="http://schemas.microsoft.com/office/drawing/2014/main" id="{EC36C4D9-9A0E-43CF-6F17-4825AFE0548E}"/>
                </a:ext>
              </a:extLst>
            </p:cNvPr>
            <p:cNvSpPr/>
            <p:nvPr/>
          </p:nvSpPr>
          <p:spPr>
            <a:xfrm>
              <a:off x="12851955" y="10094976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5</a:t>
              </a:r>
              <a:endParaRPr lang="en-US" sz="2400" dirty="0"/>
            </a:p>
          </p:txBody>
        </p:sp>
        <p:sp>
          <p:nvSpPr>
            <p:cNvPr id="1348" name="Text 31">
              <a:extLst>
                <a:ext uri="{FF2B5EF4-FFF2-40B4-BE49-F238E27FC236}">
                  <a16:creationId xmlns:a16="http://schemas.microsoft.com/office/drawing/2014/main" id="{49B0D88D-8A5E-2189-6B1A-04C37ACF9CF9}"/>
                </a:ext>
              </a:extLst>
            </p:cNvPr>
            <p:cNvSpPr/>
            <p:nvPr/>
          </p:nvSpPr>
          <p:spPr>
            <a:xfrm>
              <a:off x="13851699" y="9997440"/>
              <a:ext cx="950976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Are there political/ideological sensitivities to navigate?</a:t>
              </a:r>
              <a:endParaRPr lang="en-US" sz="2800" dirty="0"/>
            </a:p>
          </p:txBody>
        </p:sp>
        <p:sp>
          <p:nvSpPr>
            <p:cNvPr id="1349" name="Text 32">
              <a:extLst>
                <a:ext uri="{FF2B5EF4-FFF2-40B4-BE49-F238E27FC236}">
                  <a16:creationId xmlns:a16="http://schemas.microsoft.com/office/drawing/2014/main" id="{AE4A3F5E-09D8-C91D-C54A-5F5964443645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Bornmann et al. (2010). Citation counts for research evaluation. EMBO Rep, 11(1), 2–6.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30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661" name="Google Shape;1661;p36"/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dirty="0"/>
              <a:t>KNOWLEDGE CHECK</a:t>
            </a:r>
          </a:p>
        </p:txBody>
      </p:sp>
      <p:sp>
        <p:nvSpPr>
          <p:cNvPr id="1662" name="Google Shape;1662;p36"/>
          <p:cNvSpPr/>
          <p:nvPr/>
        </p:nvSpPr>
        <p:spPr>
          <a:xfrm>
            <a:off x="1214438" y="2614647"/>
            <a:ext cx="1635559" cy="174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6"/>
          <p:cNvSpPr/>
          <p:nvPr/>
        </p:nvSpPr>
        <p:spPr>
          <a:xfrm>
            <a:off x="4283658" y="2899529"/>
            <a:ext cx="2114389" cy="1179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6"/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/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/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6"/>
          <p:cNvSpPr/>
          <p:nvPr/>
        </p:nvSpPr>
        <p:spPr>
          <a:xfrm>
            <a:off x="14508178" y="10205905"/>
            <a:ext cx="1480349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/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/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/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/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/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6"/>
          <p:cNvSpPr/>
          <p:nvPr/>
        </p:nvSpPr>
        <p:spPr>
          <a:xfrm>
            <a:off x="1208285" y="4983709"/>
            <a:ext cx="195048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/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6"/>
          <p:cNvSpPr/>
          <p:nvPr/>
        </p:nvSpPr>
        <p:spPr>
          <a:xfrm>
            <a:off x="7258404" y="4946797"/>
            <a:ext cx="206316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/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6"/>
          <p:cNvSpPr/>
          <p:nvPr/>
        </p:nvSpPr>
        <p:spPr>
          <a:xfrm>
            <a:off x="14046755" y="4983709"/>
            <a:ext cx="195048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/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/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/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/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CF4EF0E6-4B14-632A-810D-2F02092E76FA}"/>
              </a:ext>
            </a:extLst>
          </p:cNvPr>
          <p:cNvSpPr/>
          <p:nvPr/>
        </p:nvSpPr>
        <p:spPr>
          <a:xfrm>
            <a:off x="976947" y="2072640"/>
            <a:ext cx="2243328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7CC846DB-0E09-95C9-1662-EC056F7FA3C4}"/>
              </a:ext>
            </a:extLst>
          </p:cNvPr>
          <p:cNvSpPr/>
          <p:nvPr/>
        </p:nvSpPr>
        <p:spPr>
          <a:xfrm>
            <a:off x="1342707" y="2072640"/>
            <a:ext cx="2170176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0D1B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of the following is NOT a typical criterion for mission alignment between a proposal and a funder?</a:t>
            </a:r>
            <a:endParaRPr lang="en-US" sz="3733" dirty="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E4D5A765-372B-141D-F5CA-50F0DE529FB2}"/>
              </a:ext>
            </a:extLst>
          </p:cNvPr>
          <p:cNvSpPr/>
          <p:nvPr/>
        </p:nvSpPr>
        <p:spPr>
          <a:xfrm>
            <a:off x="976947" y="5120640"/>
            <a:ext cx="10850880" cy="2194560"/>
          </a:xfrm>
          <a:prstGeom prst="rect">
            <a:avLst/>
          </a:prstGeom>
          <a:solidFill>
            <a:srgbClr val="2A3A5A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B966E795-B9D5-D3BF-D263-99AD60E67B39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0101474D-4334-C7E4-BCEC-29CC34C3C1C2}"/>
              </a:ext>
            </a:extLst>
          </p:cNvPr>
          <p:cNvSpPr/>
          <p:nvPr/>
        </p:nvSpPr>
        <p:spPr>
          <a:xfrm>
            <a:off x="97694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4267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4AD19E3E-5B31-FB36-BBDB-EBD45B89FAB8}"/>
              </a:ext>
            </a:extLst>
          </p:cNvPr>
          <p:cNvSpPr/>
          <p:nvPr/>
        </p:nvSpPr>
        <p:spPr>
          <a:xfrm>
            <a:off x="2561907" y="5120640"/>
            <a:ext cx="9022080" cy="2194560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research topic matches the funder's stated strategic priorities</a:t>
            </a:r>
            <a:endParaRPr lang="en-US" sz="3067" dirty="0"/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32869F66-0446-B592-2D1B-9512B2FC14C4}"/>
              </a:ext>
            </a:extLst>
          </p:cNvPr>
          <p:cNvSpPr/>
          <p:nvPr/>
        </p:nvSpPr>
        <p:spPr>
          <a:xfrm>
            <a:off x="12437427" y="512064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EAAAE68B-D225-548C-F789-ECDC73FBA0DC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BDE294FA-C081-40EC-B69F-E4F0AA90E738}"/>
              </a:ext>
            </a:extLst>
          </p:cNvPr>
          <p:cNvSpPr/>
          <p:nvPr/>
        </p:nvSpPr>
        <p:spPr>
          <a:xfrm>
            <a:off x="12437427" y="512064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4267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D3A73CD9-B791-C62E-1C78-21C94CACEE6C}"/>
              </a:ext>
            </a:extLst>
          </p:cNvPr>
          <p:cNvSpPr/>
          <p:nvPr/>
        </p:nvSpPr>
        <p:spPr>
          <a:xfrm>
            <a:off x="14022387" y="512064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target population aligns with the funder's geographic or demographic focus</a:t>
            </a:r>
            <a:endParaRPr lang="en-US" sz="3067" dirty="0"/>
          </a:p>
        </p:txBody>
      </p:sp>
      <p:sp>
        <p:nvSpPr>
          <p:cNvPr id="22" name="Shape 12">
            <a:extLst>
              <a:ext uri="{FF2B5EF4-FFF2-40B4-BE49-F238E27FC236}">
                <a16:creationId xmlns:a16="http://schemas.microsoft.com/office/drawing/2014/main" id="{17158FD3-BBB2-0E12-4FEC-6175C7FADDF5}"/>
              </a:ext>
            </a:extLst>
          </p:cNvPr>
          <p:cNvSpPr/>
          <p:nvPr/>
        </p:nvSpPr>
        <p:spPr>
          <a:xfrm>
            <a:off x="976947" y="7802880"/>
            <a:ext cx="10850880" cy="2194560"/>
          </a:xfrm>
          <a:prstGeom prst="rect">
            <a:avLst/>
          </a:prstGeom>
          <a:solidFill>
            <a:srgbClr val="92D05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0BEBE977-BD42-6836-ADAB-FDC80775E813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24" name="Text 14">
            <a:extLst>
              <a:ext uri="{FF2B5EF4-FFF2-40B4-BE49-F238E27FC236}">
                <a16:creationId xmlns:a16="http://schemas.microsoft.com/office/drawing/2014/main" id="{87399928-378A-0077-1AC0-923F5B693AB7}"/>
              </a:ext>
            </a:extLst>
          </p:cNvPr>
          <p:cNvSpPr/>
          <p:nvPr/>
        </p:nvSpPr>
        <p:spPr>
          <a:xfrm>
            <a:off x="97694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4267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71875ED5-E5C8-55B0-9A52-DF6D90D9C521}"/>
              </a:ext>
            </a:extLst>
          </p:cNvPr>
          <p:cNvSpPr/>
          <p:nvPr/>
        </p:nvSpPr>
        <p:spPr>
          <a:xfrm>
            <a:off x="256190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lead researcher has published in the funder's preferred journals</a:t>
            </a:r>
            <a:endParaRPr lang="en-US" sz="3067" dirty="0"/>
          </a:p>
        </p:txBody>
      </p:sp>
      <p:sp>
        <p:nvSpPr>
          <p:cNvPr id="26" name="Shape 16">
            <a:extLst>
              <a:ext uri="{FF2B5EF4-FFF2-40B4-BE49-F238E27FC236}">
                <a16:creationId xmlns:a16="http://schemas.microsoft.com/office/drawing/2014/main" id="{07B6EAD0-EB5A-D1B2-D9BC-26583CF6D868}"/>
              </a:ext>
            </a:extLst>
          </p:cNvPr>
          <p:cNvSpPr/>
          <p:nvPr/>
        </p:nvSpPr>
        <p:spPr>
          <a:xfrm>
            <a:off x="12437427" y="7802880"/>
            <a:ext cx="10850880" cy="2194560"/>
          </a:xfrm>
          <a:prstGeom prst="rect">
            <a:avLst/>
          </a:prstGeom>
          <a:solidFill>
            <a:srgbClr val="00206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27" name="Shape 17">
            <a:extLst>
              <a:ext uri="{FF2B5EF4-FFF2-40B4-BE49-F238E27FC236}">
                <a16:creationId xmlns:a16="http://schemas.microsoft.com/office/drawing/2014/main" id="{B306FB66-07FC-732A-453E-43F7C3B898E2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solidFill>
            <a:srgbClr val="1E8BC3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BE3468A8-4320-EA98-C547-306AAAEE8E26}"/>
              </a:ext>
            </a:extLst>
          </p:cNvPr>
          <p:cNvSpPr/>
          <p:nvPr/>
        </p:nvSpPr>
        <p:spPr>
          <a:xfrm>
            <a:off x="12437427" y="7802880"/>
            <a:ext cx="13411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2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4267" dirty="0"/>
          </a:p>
        </p:txBody>
      </p:sp>
      <p:sp>
        <p:nvSpPr>
          <p:cNvPr id="29" name="Text 19">
            <a:extLst>
              <a:ext uri="{FF2B5EF4-FFF2-40B4-BE49-F238E27FC236}">
                <a16:creationId xmlns:a16="http://schemas.microsoft.com/office/drawing/2014/main" id="{5095CAD4-B6BC-50C2-6A61-A81C5CE6F28D}"/>
              </a:ext>
            </a:extLst>
          </p:cNvPr>
          <p:cNvSpPr/>
          <p:nvPr/>
        </p:nvSpPr>
        <p:spPr>
          <a:xfrm>
            <a:off x="14022387" y="7802880"/>
            <a:ext cx="90220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study design reflects the type of evidence the funder values</a:t>
            </a:r>
            <a:endParaRPr lang="en-US" sz="3067" dirty="0"/>
          </a:p>
        </p:txBody>
      </p:sp>
      <p:sp>
        <p:nvSpPr>
          <p:cNvPr id="30" name="Shape 20">
            <a:extLst>
              <a:ext uri="{FF2B5EF4-FFF2-40B4-BE49-F238E27FC236}">
                <a16:creationId xmlns:a16="http://schemas.microsoft.com/office/drawing/2014/main" id="{90829393-77E9-52A5-AB1C-07B75C2475D5}"/>
              </a:ext>
            </a:extLst>
          </p:cNvPr>
          <p:cNvSpPr/>
          <p:nvPr/>
        </p:nvSpPr>
        <p:spPr>
          <a:xfrm>
            <a:off x="976947" y="10607040"/>
            <a:ext cx="22433280" cy="1999488"/>
          </a:xfrm>
          <a:prstGeom prst="rect">
            <a:avLst/>
          </a:prstGeom>
          <a:solidFill>
            <a:srgbClr val="7030A0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KE" sz="3733"/>
          </a:p>
        </p:txBody>
      </p:sp>
      <p:sp>
        <p:nvSpPr>
          <p:cNvPr id="31" name="Shape 21">
            <a:extLst>
              <a:ext uri="{FF2B5EF4-FFF2-40B4-BE49-F238E27FC236}">
                <a16:creationId xmlns:a16="http://schemas.microsoft.com/office/drawing/2014/main" id="{63AACFC6-DB11-31E1-6E8D-B7AF584D9F63}"/>
              </a:ext>
            </a:extLst>
          </p:cNvPr>
          <p:cNvSpPr/>
          <p:nvPr/>
        </p:nvSpPr>
        <p:spPr>
          <a:xfrm>
            <a:off x="976947" y="10607040"/>
            <a:ext cx="170688" cy="1999488"/>
          </a:xfrm>
          <a:prstGeom prst="rect">
            <a:avLst/>
          </a:prstGeom>
          <a:solidFill>
            <a:srgbClr val="92D050"/>
          </a:solidFill>
          <a:ln/>
        </p:spPr>
        <p:txBody>
          <a:bodyPr/>
          <a:lstStyle/>
          <a:p>
            <a:endParaRPr lang="en-KE" sz="3733"/>
          </a:p>
        </p:txBody>
      </p:sp>
      <p:sp>
        <p:nvSpPr>
          <p:cNvPr id="32" name="Text 22">
            <a:extLst>
              <a:ext uri="{FF2B5EF4-FFF2-40B4-BE49-F238E27FC236}">
                <a16:creationId xmlns:a16="http://schemas.microsoft.com/office/drawing/2014/main" id="{257F7D03-DB95-6005-997A-998E81E01770}"/>
              </a:ext>
            </a:extLst>
          </p:cNvPr>
          <p:cNvSpPr/>
          <p:nvPr/>
        </p:nvSpPr>
        <p:spPr>
          <a:xfrm>
            <a:off x="1342707" y="10607040"/>
            <a:ext cx="21701760" cy="1999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dirty="0">
                <a:solidFill>
                  <a:srgbClr val="F0C0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Answer: C  |  Publication venue is not a standard mission alignment criterion. Funders assess topic fit, geography, and evidence type — not journal preferences.</a:t>
            </a:r>
            <a:endParaRPr lang="en-US" sz="29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" grpId="0" animBg="1"/>
      <p:bldP spid="1671" grpId="0" animBg="1"/>
      <p:bldP spid="1672" grpId="0" animBg="1"/>
      <p:bldP spid="1673" grpId="0" animBg="1"/>
      <p:bldP spid="1674" grpId="0" animBg="1"/>
      <p:bldP spid="1677" grpId="0" animBg="1"/>
      <p:bldP spid="1678" grpId="0" animBg="1"/>
      <p:bldP spid="1679" grpId="0" animBg="1"/>
      <p:bldP spid="1680" grpId="0" animBg="1"/>
      <p:bldP spid="168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8"/>
            <a:ext cx="24384001" cy="137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8364" y="-2567949"/>
            <a:ext cx="13736279" cy="1882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0"/>
          <p:cNvSpPr/>
          <p:nvPr/>
        </p:nvSpPr>
        <p:spPr>
          <a:xfrm>
            <a:off x="-22265" y="13009067"/>
            <a:ext cx="24407852" cy="7060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0"/>
          <p:cNvSpPr txBox="1"/>
          <p:nvPr/>
        </p:nvSpPr>
        <p:spPr>
          <a:xfrm>
            <a:off x="1214438" y="8280300"/>
            <a:ext cx="75812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Identifying &amp; Evaluating Grant Opportunities</a:t>
            </a:r>
          </a:p>
        </p:txBody>
      </p:sp>
      <p:sp>
        <p:nvSpPr>
          <p:cNvPr id="379" name="Google Shape;379;p10"/>
          <p:cNvSpPr/>
          <p:nvPr/>
        </p:nvSpPr>
        <p:spPr>
          <a:xfrm>
            <a:off x="-22265" y="-21172"/>
            <a:ext cx="24407852" cy="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10"/>
          <p:cNvCxnSpPr/>
          <p:nvPr/>
        </p:nvCxnSpPr>
        <p:spPr>
          <a:xfrm rot="10800000">
            <a:off x="1214438" y="7779247"/>
            <a:ext cx="1325179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10"/>
          <p:cNvSpPr txBox="1"/>
          <p:nvPr/>
        </p:nvSpPr>
        <p:spPr>
          <a:xfrm>
            <a:off x="1214438" y="5831645"/>
            <a:ext cx="1545966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 2</a:t>
            </a:r>
            <a:endParaRPr sz="8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0"/>
          <p:cNvSpPr txBox="1">
            <a:spLocks noGrp="1"/>
          </p:cNvSpPr>
          <p:nvPr>
            <p:ph type="dt" idx="10"/>
          </p:nvPr>
        </p:nvSpPr>
        <p:spPr>
          <a:xfrm>
            <a:off x="19788189" y="13009948"/>
            <a:ext cx="249098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www.aphrc.org </a:t>
            </a:r>
            <a:endParaRPr/>
          </a:p>
        </p:txBody>
      </p:sp>
      <p:sp>
        <p:nvSpPr>
          <p:cNvPr id="383" name="Google Shape;383;p10"/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84" name="Google Shape;384;p10"/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3067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Transforming lives in Africa through research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82A95EB7-BD4B-DC96-FDA7-635CD2487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66BEB0C4-7B93-35AA-7C44-C834D1142F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1D28016F-26BF-305D-3994-38B76953E4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E00504CA-FF46-756A-C191-8D65E7A234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Where to Find Research Funding</a:t>
            </a:r>
          </a:p>
        </p:txBody>
      </p:sp>
      <p:sp>
        <p:nvSpPr>
          <p:cNvPr id="1662" name="Google Shape;1662;p36">
            <a:extLst>
              <a:ext uri="{FF2B5EF4-FFF2-40B4-BE49-F238E27FC236}">
                <a16:creationId xmlns:a16="http://schemas.microsoft.com/office/drawing/2014/main" id="{F8274593-9F7A-9266-6552-A0B16E3CF6F3}"/>
              </a:ext>
            </a:extLst>
          </p:cNvPr>
          <p:cNvSpPr/>
          <p:nvPr/>
        </p:nvSpPr>
        <p:spPr>
          <a:xfrm>
            <a:off x="1214438" y="2614647"/>
            <a:ext cx="1635559" cy="174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6">
            <a:extLst>
              <a:ext uri="{FF2B5EF4-FFF2-40B4-BE49-F238E27FC236}">
                <a16:creationId xmlns:a16="http://schemas.microsoft.com/office/drawing/2014/main" id="{80AE21C2-AD24-4476-1CFE-C4AF76806978}"/>
              </a:ext>
            </a:extLst>
          </p:cNvPr>
          <p:cNvSpPr/>
          <p:nvPr/>
        </p:nvSpPr>
        <p:spPr>
          <a:xfrm>
            <a:off x="4283658" y="2899529"/>
            <a:ext cx="2114389" cy="1179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C197927E-EA4B-3726-47AB-676099999A00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ACC7EC30-CE26-4A28-8791-398955AA5FC7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D961DF51-E982-1D1F-2CE2-C77C4C40AFAB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27E9DCD3-4497-CA72-E1BF-3DDDD78381BF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37622F77-53F3-7553-B452-D4CD77820724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6FF65097-A6B5-F858-A642-FE8EF9B42A98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EF06D5C4-1F55-67D1-96C0-C1CD2400D2B9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4EC4678D-6537-DEF0-001A-82127647D5BB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E7FA89EC-5EFD-11BA-D9DD-901E2F8E7D9D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7E4DF1ED-61E9-FFFB-8FB3-49E2310339E2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5A6D7131-B61D-8171-C5CA-2D594483D6D6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928A3148-7A05-48BE-CC0F-6AAB40CF650F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4A3B9155-B432-996F-FC52-5202FE2FD85E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B4AEC84B-4364-71C7-6AFF-9D01847F5963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93C08AC7-9A6F-516E-BB86-4A58D7D9C3F8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7A27EAA6-90EF-18D0-904F-C12CEFC6806F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B95C2A62-E9E7-FDDF-1D1B-E4C5540E90C9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9BDBCBAC-3F75-7A36-9EBD-C48F4186AFF0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475D7A1B-B3F3-4B0C-E774-CDD0ECF5A546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EE5868B3-AE6A-2097-9474-A51774C36D9F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008EE3D3-97B4-D396-D65D-B4D9EB676165}"/>
              </a:ext>
            </a:extLst>
          </p:cNvPr>
          <p:cNvSpPr/>
          <p:nvPr/>
        </p:nvSpPr>
        <p:spPr>
          <a:xfrm>
            <a:off x="1344778" y="2158488"/>
            <a:ext cx="21961314" cy="9284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FAWE/Seamays 2024: Almost 30% of pregnancies originate inside the school. 6.4% involve school workers including teachers. Institutional accountability is mandatory.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11C3AB-77EE-AAA9-AA7F-2E00B7BFAC21}"/>
              </a:ext>
            </a:extLst>
          </p:cNvPr>
          <p:cNvGrpSpPr/>
          <p:nvPr/>
        </p:nvGrpSpPr>
        <p:grpSpPr>
          <a:xfrm>
            <a:off x="684339" y="2072640"/>
            <a:ext cx="23164800" cy="10777728"/>
            <a:chOff x="684339" y="2072640"/>
            <a:chExt cx="23164800" cy="10777728"/>
          </a:xfrm>
        </p:grpSpPr>
        <p:sp>
          <p:nvSpPr>
            <p:cNvPr id="3" name="Shape 6">
              <a:extLst>
                <a:ext uri="{FF2B5EF4-FFF2-40B4-BE49-F238E27FC236}">
                  <a16:creationId xmlns:a16="http://schemas.microsoft.com/office/drawing/2014/main" id="{4A5BC1EF-A850-76AD-A994-48B5EA3702CB}"/>
                </a:ext>
              </a:extLst>
            </p:cNvPr>
            <p:cNvSpPr/>
            <p:nvPr/>
          </p:nvSpPr>
          <p:spPr>
            <a:xfrm>
              <a:off x="684339" y="2072640"/>
              <a:ext cx="23042880" cy="1341120"/>
            </a:xfrm>
            <a:prstGeom prst="rect">
              <a:avLst/>
            </a:prstGeom>
            <a:solidFill>
              <a:schemeClr val="accent1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" name="Text 7">
              <a:extLst>
                <a:ext uri="{FF2B5EF4-FFF2-40B4-BE49-F238E27FC236}">
                  <a16:creationId xmlns:a16="http://schemas.microsoft.com/office/drawing/2014/main" id="{E2D6B36A-BFBB-9074-B95A-979AD62AE6CF}"/>
                </a:ext>
              </a:extLst>
            </p:cNvPr>
            <p:cNvSpPr/>
            <p:nvPr/>
          </p:nvSpPr>
          <p:spPr>
            <a:xfrm>
              <a:off x="928179" y="2072640"/>
              <a:ext cx="22433280" cy="1341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3467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Key Databases &amp; Platforms for Health &amp; Development Research</a:t>
              </a:r>
              <a:endParaRPr lang="en-US" sz="3467" dirty="0"/>
            </a:p>
          </p:txBody>
        </p:sp>
        <p:sp>
          <p:nvSpPr>
            <p:cNvPr id="5" name="Shape 8">
              <a:extLst>
                <a:ext uri="{FF2B5EF4-FFF2-40B4-BE49-F238E27FC236}">
                  <a16:creationId xmlns:a16="http://schemas.microsoft.com/office/drawing/2014/main" id="{0D4D8ABD-C23F-1A9C-BFE5-2732EE52FAF1}"/>
                </a:ext>
              </a:extLst>
            </p:cNvPr>
            <p:cNvSpPr/>
            <p:nvPr/>
          </p:nvSpPr>
          <p:spPr>
            <a:xfrm>
              <a:off x="684339" y="370636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6" name="Shape 9">
              <a:extLst>
                <a:ext uri="{FF2B5EF4-FFF2-40B4-BE49-F238E27FC236}">
                  <a16:creationId xmlns:a16="http://schemas.microsoft.com/office/drawing/2014/main" id="{F5E0629B-F0EB-064B-D4FC-C72A3A70E102}"/>
                </a:ext>
              </a:extLst>
            </p:cNvPr>
            <p:cNvSpPr/>
            <p:nvPr/>
          </p:nvSpPr>
          <p:spPr>
            <a:xfrm>
              <a:off x="684339" y="3706368"/>
              <a:ext cx="170688" cy="1853184"/>
            </a:xfrm>
            <a:prstGeom prst="rect">
              <a:avLst/>
            </a:prstGeom>
            <a:solidFill>
              <a:srgbClr val="1E8BC3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7" name="Text 10">
              <a:extLst>
                <a:ext uri="{FF2B5EF4-FFF2-40B4-BE49-F238E27FC236}">
                  <a16:creationId xmlns:a16="http://schemas.microsoft.com/office/drawing/2014/main" id="{3D9B7992-B492-5CE2-664E-341DF1B30F21}"/>
                </a:ext>
              </a:extLst>
            </p:cNvPr>
            <p:cNvSpPr/>
            <p:nvPr/>
          </p:nvSpPr>
          <p:spPr>
            <a:xfrm>
              <a:off x="1123251" y="377952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Grants.gov</a:t>
              </a:r>
              <a:endParaRPr lang="en-US" sz="2933" dirty="0"/>
            </a:p>
          </p:txBody>
        </p:sp>
        <p:sp>
          <p:nvSpPr>
            <p:cNvPr id="9" name="Text 11">
              <a:extLst>
                <a:ext uri="{FF2B5EF4-FFF2-40B4-BE49-F238E27FC236}">
                  <a16:creationId xmlns:a16="http://schemas.microsoft.com/office/drawing/2014/main" id="{36EA195F-A58B-83A8-9E86-98B8A96815CE}"/>
                </a:ext>
              </a:extLst>
            </p:cNvPr>
            <p:cNvSpPr/>
            <p:nvPr/>
          </p:nvSpPr>
          <p:spPr>
            <a:xfrm>
              <a:off x="1123251" y="453542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US federal funding opportunities — mandatory for NIH, NSF, USAID</a:t>
              </a:r>
              <a:endParaRPr lang="en-US" sz="2400" dirty="0"/>
            </a:p>
          </p:txBody>
        </p:sp>
        <p:sp>
          <p:nvSpPr>
            <p:cNvPr id="10" name="Shape 12">
              <a:extLst>
                <a:ext uri="{FF2B5EF4-FFF2-40B4-BE49-F238E27FC236}">
                  <a16:creationId xmlns:a16="http://schemas.microsoft.com/office/drawing/2014/main" id="{8FE40090-789F-CD10-5E89-E1EA8BCE532F}"/>
                </a:ext>
              </a:extLst>
            </p:cNvPr>
            <p:cNvSpPr/>
            <p:nvPr/>
          </p:nvSpPr>
          <p:spPr>
            <a:xfrm>
              <a:off x="12193587" y="370636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11" name="Shape 13">
              <a:extLst>
                <a:ext uri="{FF2B5EF4-FFF2-40B4-BE49-F238E27FC236}">
                  <a16:creationId xmlns:a16="http://schemas.microsoft.com/office/drawing/2014/main" id="{0F0193E4-054B-227D-B986-240888C88323}"/>
                </a:ext>
              </a:extLst>
            </p:cNvPr>
            <p:cNvSpPr/>
            <p:nvPr/>
          </p:nvSpPr>
          <p:spPr>
            <a:xfrm>
              <a:off x="12193587" y="3706368"/>
              <a:ext cx="170688" cy="1853184"/>
            </a:xfrm>
            <a:prstGeom prst="rect">
              <a:avLst/>
            </a:prstGeom>
            <a:solidFill>
              <a:srgbClr val="0D1B4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4" name="Text 14">
              <a:extLst>
                <a:ext uri="{FF2B5EF4-FFF2-40B4-BE49-F238E27FC236}">
                  <a16:creationId xmlns:a16="http://schemas.microsoft.com/office/drawing/2014/main" id="{5FD3501D-421E-0C48-8235-FC53A6461B4B}"/>
                </a:ext>
              </a:extLst>
            </p:cNvPr>
            <p:cNvSpPr/>
            <p:nvPr/>
          </p:nvSpPr>
          <p:spPr>
            <a:xfrm>
              <a:off x="12632499" y="377952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Research Professional</a:t>
              </a:r>
              <a:endParaRPr lang="en-US" sz="2933" dirty="0"/>
            </a:p>
          </p:txBody>
        </p:sp>
        <p:sp>
          <p:nvSpPr>
            <p:cNvPr id="25" name="Text 15">
              <a:extLst>
                <a:ext uri="{FF2B5EF4-FFF2-40B4-BE49-F238E27FC236}">
                  <a16:creationId xmlns:a16="http://schemas.microsoft.com/office/drawing/2014/main" id="{ED7BD686-7953-22DD-8E1B-4BEE0A5C5445}"/>
                </a:ext>
              </a:extLst>
            </p:cNvPr>
            <p:cNvSpPr/>
            <p:nvPr/>
          </p:nvSpPr>
          <p:spPr>
            <a:xfrm>
              <a:off x="12632499" y="453542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Global database; subscription-based; includes alerts &amp; institution-level access</a:t>
              </a:r>
              <a:endParaRPr lang="en-US" sz="2400" dirty="0"/>
            </a:p>
          </p:txBody>
        </p:sp>
        <p:sp>
          <p:nvSpPr>
            <p:cNvPr id="26" name="Shape 16">
              <a:extLst>
                <a:ext uri="{FF2B5EF4-FFF2-40B4-BE49-F238E27FC236}">
                  <a16:creationId xmlns:a16="http://schemas.microsoft.com/office/drawing/2014/main" id="{01A53090-36F7-A12B-9A3F-CF43A9A80B32}"/>
                </a:ext>
              </a:extLst>
            </p:cNvPr>
            <p:cNvSpPr/>
            <p:nvPr/>
          </p:nvSpPr>
          <p:spPr>
            <a:xfrm>
              <a:off x="684339" y="577900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7" name="Shape 17">
              <a:extLst>
                <a:ext uri="{FF2B5EF4-FFF2-40B4-BE49-F238E27FC236}">
                  <a16:creationId xmlns:a16="http://schemas.microsoft.com/office/drawing/2014/main" id="{50AFA7E2-6DC8-A85F-5CA1-67B843D86596}"/>
                </a:ext>
              </a:extLst>
            </p:cNvPr>
            <p:cNvSpPr/>
            <p:nvPr/>
          </p:nvSpPr>
          <p:spPr>
            <a:xfrm>
              <a:off x="684339" y="5779008"/>
              <a:ext cx="170688" cy="1853184"/>
            </a:xfrm>
            <a:prstGeom prst="rect">
              <a:avLst/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28" name="Text 18">
              <a:extLst>
                <a:ext uri="{FF2B5EF4-FFF2-40B4-BE49-F238E27FC236}">
                  <a16:creationId xmlns:a16="http://schemas.microsoft.com/office/drawing/2014/main" id="{3BCC39F3-D787-6153-456B-90B2CB73198F}"/>
                </a:ext>
              </a:extLst>
            </p:cNvPr>
            <p:cNvSpPr/>
            <p:nvPr/>
          </p:nvSpPr>
          <p:spPr>
            <a:xfrm>
              <a:off x="1123251" y="585216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Pivot-RP (ex-COS Pivot)</a:t>
              </a:r>
              <a:endParaRPr lang="en-US" sz="2933" dirty="0"/>
            </a:p>
          </p:txBody>
        </p:sp>
        <p:sp>
          <p:nvSpPr>
            <p:cNvPr id="29" name="Text 19">
              <a:extLst>
                <a:ext uri="{FF2B5EF4-FFF2-40B4-BE49-F238E27FC236}">
                  <a16:creationId xmlns:a16="http://schemas.microsoft.com/office/drawing/2014/main" id="{A8CFB9E7-12BA-3294-16D8-9DA31D0771C0}"/>
                </a:ext>
              </a:extLst>
            </p:cNvPr>
            <p:cNvSpPr/>
            <p:nvPr/>
          </p:nvSpPr>
          <p:spPr>
            <a:xfrm>
              <a:off x="1123251" y="660806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Multidisciplinary; strong in global health; links to funder profiles</a:t>
              </a:r>
              <a:endParaRPr lang="en-US" sz="2400" dirty="0"/>
            </a:p>
          </p:txBody>
        </p:sp>
        <p:sp>
          <p:nvSpPr>
            <p:cNvPr id="30" name="Shape 20">
              <a:extLst>
                <a:ext uri="{FF2B5EF4-FFF2-40B4-BE49-F238E27FC236}">
                  <a16:creationId xmlns:a16="http://schemas.microsoft.com/office/drawing/2014/main" id="{4022A715-0219-22F5-5F71-81E1C8444561}"/>
                </a:ext>
              </a:extLst>
            </p:cNvPr>
            <p:cNvSpPr/>
            <p:nvPr/>
          </p:nvSpPr>
          <p:spPr>
            <a:xfrm>
              <a:off x="12193587" y="577900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1" name="Shape 21">
              <a:extLst>
                <a:ext uri="{FF2B5EF4-FFF2-40B4-BE49-F238E27FC236}">
                  <a16:creationId xmlns:a16="http://schemas.microsoft.com/office/drawing/2014/main" id="{B3965900-288C-8D41-9BF3-7F62E7FC8CD5}"/>
                </a:ext>
              </a:extLst>
            </p:cNvPr>
            <p:cNvSpPr/>
            <p:nvPr/>
          </p:nvSpPr>
          <p:spPr>
            <a:xfrm>
              <a:off x="12193587" y="5779008"/>
              <a:ext cx="170688" cy="1853184"/>
            </a:xfrm>
            <a:prstGeom prst="rect">
              <a:avLst/>
            </a:prstGeom>
            <a:solidFill>
              <a:srgbClr val="E67E2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2" name="Text 22">
              <a:extLst>
                <a:ext uri="{FF2B5EF4-FFF2-40B4-BE49-F238E27FC236}">
                  <a16:creationId xmlns:a16="http://schemas.microsoft.com/office/drawing/2014/main" id="{05C24731-DF3E-EB87-D89A-B114BE6849A2}"/>
                </a:ext>
              </a:extLst>
            </p:cNvPr>
            <p:cNvSpPr/>
            <p:nvPr/>
          </p:nvSpPr>
          <p:spPr>
            <a:xfrm>
              <a:off x="12632499" y="585216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Gates Foundation GDR</a:t>
              </a:r>
              <a:endParaRPr lang="en-US" sz="2933" dirty="0"/>
            </a:p>
          </p:txBody>
        </p:sp>
        <p:sp>
          <p:nvSpPr>
            <p:cNvPr id="33" name="Text 23">
              <a:extLst>
                <a:ext uri="{FF2B5EF4-FFF2-40B4-BE49-F238E27FC236}">
                  <a16:creationId xmlns:a16="http://schemas.microsoft.com/office/drawing/2014/main" id="{07759111-55C9-C11C-539C-DA676D038295}"/>
                </a:ext>
              </a:extLst>
            </p:cNvPr>
            <p:cNvSpPr/>
            <p:nvPr/>
          </p:nvSpPr>
          <p:spPr>
            <a:xfrm>
              <a:off x="12632499" y="660806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Gates Open Access; BMGF Requests for Proposals by thematic area</a:t>
              </a:r>
              <a:endParaRPr lang="en-US" sz="2400" dirty="0"/>
            </a:p>
          </p:txBody>
        </p:sp>
        <p:sp>
          <p:nvSpPr>
            <p:cNvPr id="34" name="Shape 24">
              <a:extLst>
                <a:ext uri="{FF2B5EF4-FFF2-40B4-BE49-F238E27FC236}">
                  <a16:creationId xmlns:a16="http://schemas.microsoft.com/office/drawing/2014/main" id="{AF4168A6-2788-E266-2A2C-187074D4371A}"/>
                </a:ext>
              </a:extLst>
            </p:cNvPr>
            <p:cNvSpPr/>
            <p:nvPr/>
          </p:nvSpPr>
          <p:spPr>
            <a:xfrm>
              <a:off x="684339" y="785164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5" name="Shape 25">
              <a:extLst>
                <a:ext uri="{FF2B5EF4-FFF2-40B4-BE49-F238E27FC236}">
                  <a16:creationId xmlns:a16="http://schemas.microsoft.com/office/drawing/2014/main" id="{B2EF98E7-AB03-7C89-81FC-95BCD8F77B80}"/>
                </a:ext>
              </a:extLst>
            </p:cNvPr>
            <p:cNvSpPr/>
            <p:nvPr/>
          </p:nvSpPr>
          <p:spPr>
            <a:xfrm>
              <a:off x="684339" y="7851648"/>
              <a:ext cx="170688" cy="1853184"/>
            </a:xfrm>
            <a:prstGeom prst="rect">
              <a:avLst/>
            </a:prstGeom>
            <a:solidFill>
              <a:srgbClr val="6D2E9E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6" name="Text 26">
              <a:extLst>
                <a:ext uri="{FF2B5EF4-FFF2-40B4-BE49-F238E27FC236}">
                  <a16:creationId xmlns:a16="http://schemas.microsoft.com/office/drawing/2014/main" id="{3340CC24-CFD5-1191-9CBF-450293F928C7}"/>
                </a:ext>
              </a:extLst>
            </p:cNvPr>
            <p:cNvSpPr/>
            <p:nvPr/>
          </p:nvSpPr>
          <p:spPr>
            <a:xfrm>
              <a:off x="1123251" y="792480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Wellcome Trust Grants</a:t>
              </a:r>
              <a:endParaRPr lang="en-US" sz="2933" dirty="0"/>
            </a:p>
          </p:txBody>
        </p:sp>
        <p:sp>
          <p:nvSpPr>
            <p:cNvPr id="37" name="Text 27">
              <a:extLst>
                <a:ext uri="{FF2B5EF4-FFF2-40B4-BE49-F238E27FC236}">
                  <a16:creationId xmlns:a16="http://schemas.microsoft.com/office/drawing/2014/main" id="{2E9DF18C-88A0-5BB8-FDD9-095E2158D688}"/>
                </a:ext>
              </a:extLst>
            </p:cNvPr>
            <p:cNvSpPr/>
            <p:nvPr/>
          </p:nvSpPr>
          <p:spPr>
            <a:xfrm>
              <a:off x="1123251" y="868070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wellcome.org/what-we-do/grants — thematic calls including Africa &amp; LMIC</a:t>
              </a:r>
              <a:endParaRPr lang="en-US" sz="2400" dirty="0"/>
            </a:p>
          </p:txBody>
        </p:sp>
        <p:sp>
          <p:nvSpPr>
            <p:cNvPr id="38" name="Shape 28">
              <a:extLst>
                <a:ext uri="{FF2B5EF4-FFF2-40B4-BE49-F238E27FC236}">
                  <a16:creationId xmlns:a16="http://schemas.microsoft.com/office/drawing/2014/main" id="{2C0FCF26-3746-B305-80EB-ED325A9F439E}"/>
                </a:ext>
              </a:extLst>
            </p:cNvPr>
            <p:cNvSpPr/>
            <p:nvPr/>
          </p:nvSpPr>
          <p:spPr>
            <a:xfrm>
              <a:off x="12193587" y="785164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39" name="Shape 29">
              <a:extLst>
                <a:ext uri="{FF2B5EF4-FFF2-40B4-BE49-F238E27FC236}">
                  <a16:creationId xmlns:a16="http://schemas.microsoft.com/office/drawing/2014/main" id="{E7CA8E99-C4EA-C66E-A1D6-A9EFFC0514CD}"/>
                </a:ext>
              </a:extLst>
            </p:cNvPr>
            <p:cNvSpPr/>
            <p:nvPr/>
          </p:nvSpPr>
          <p:spPr>
            <a:xfrm>
              <a:off x="12193587" y="7851648"/>
              <a:ext cx="170688" cy="1853184"/>
            </a:xfrm>
            <a:prstGeom prst="rect">
              <a:avLst/>
            </a:prstGeom>
            <a:solidFill>
              <a:srgbClr val="C0392B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0" name="Text 30">
              <a:extLst>
                <a:ext uri="{FF2B5EF4-FFF2-40B4-BE49-F238E27FC236}">
                  <a16:creationId xmlns:a16="http://schemas.microsoft.com/office/drawing/2014/main" id="{2DF68836-B8D2-0576-7174-79103B88B93C}"/>
                </a:ext>
              </a:extLst>
            </p:cNvPr>
            <p:cNvSpPr/>
            <p:nvPr/>
          </p:nvSpPr>
          <p:spPr>
            <a:xfrm>
              <a:off x="12632499" y="792480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African Academy of Sciences</a:t>
              </a:r>
              <a:endParaRPr lang="en-US" sz="2933" dirty="0"/>
            </a:p>
          </p:txBody>
        </p:sp>
        <p:sp>
          <p:nvSpPr>
            <p:cNvPr id="41" name="Text 31">
              <a:extLst>
                <a:ext uri="{FF2B5EF4-FFF2-40B4-BE49-F238E27FC236}">
                  <a16:creationId xmlns:a16="http://schemas.microsoft.com/office/drawing/2014/main" id="{EE5E9C3C-C7CD-9047-04A2-9483352143F1}"/>
                </a:ext>
              </a:extLst>
            </p:cNvPr>
            <p:cNvSpPr/>
            <p:nvPr/>
          </p:nvSpPr>
          <p:spPr>
            <a:xfrm>
              <a:off x="12632499" y="868070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AAS-AREF; supports African-led research; early-career fellowships</a:t>
              </a:r>
              <a:endParaRPr lang="en-US" sz="2400" dirty="0"/>
            </a:p>
          </p:txBody>
        </p:sp>
        <p:sp>
          <p:nvSpPr>
            <p:cNvPr id="42" name="Shape 32">
              <a:extLst>
                <a:ext uri="{FF2B5EF4-FFF2-40B4-BE49-F238E27FC236}">
                  <a16:creationId xmlns:a16="http://schemas.microsoft.com/office/drawing/2014/main" id="{9722B037-C150-6A86-1589-B2A41F7C42BC}"/>
                </a:ext>
              </a:extLst>
            </p:cNvPr>
            <p:cNvSpPr/>
            <p:nvPr/>
          </p:nvSpPr>
          <p:spPr>
            <a:xfrm>
              <a:off x="684339" y="992428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3" name="Shape 33">
              <a:extLst>
                <a:ext uri="{FF2B5EF4-FFF2-40B4-BE49-F238E27FC236}">
                  <a16:creationId xmlns:a16="http://schemas.microsoft.com/office/drawing/2014/main" id="{58AABC4C-2826-A1DB-8B13-86353C183EAD}"/>
                </a:ext>
              </a:extLst>
            </p:cNvPr>
            <p:cNvSpPr/>
            <p:nvPr/>
          </p:nvSpPr>
          <p:spPr>
            <a:xfrm>
              <a:off x="684339" y="9924288"/>
              <a:ext cx="170688" cy="1853184"/>
            </a:xfrm>
            <a:prstGeom prst="rect">
              <a:avLst/>
            </a:prstGeom>
            <a:solidFill>
              <a:srgbClr val="065A82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4" name="Text 34">
              <a:extLst>
                <a:ext uri="{FF2B5EF4-FFF2-40B4-BE49-F238E27FC236}">
                  <a16:creationId xmlns:a16="http://schemas.microsoft.com/office/drawing/2014/main" id="{E994D0BC-0C11-5758-96F7-A3418998905F}"/>
                </a:ext>
              </a:extLst>
            </p:cNvPr>
            <p:cNvSpPr/>
            <p:nvPr/>
          </p:nvSpPr>
          <p:spPr>
            <a:xfrm>
              <a:off x="1123251" y="999744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EDCTP</a:t>
              </a:r>
              <a:endParaRPr lang="en-US" sz="2933" dirty="0"/>
            </a:p>
          </p:txBody>
        </p:sp>
        <p:sp>
          <p:nvSpPr>
            <p:cNvPr id="45" name="Text 35">
              <a:extLst>
                <a:ext uri="{FF2B5EF4-FFF2-40B4-BE49-F238E27FC236}">
                  <a16:creationId xmlns:a16="http://schemas.microsoft.com/office/drawing/2014/main" id="{B7E52663-3D81-E808-3F39-05515B5398D5}"/>
                </a:ext>
              </a:extLst>
            </p:cNvPr>
            <p:cNvSpPr/>
            <p:nvPr/>
          </p:nvSpPr>
          <p:spPr>
            <a:xfrm>
              <a:off x="1123251" y="1075334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European &amp; Developing Countries Clinical Trials Partnership — health R&amp;D</a:t>
              </a:r>
              <a:endParaRPr lang="en-US" sz="2400" dirty="0"/>
            </a:p>
          </p:txBody>
        </p:sp>
        <p:sp>
          <p:nvSpPr>
            <p:cNvPr id="46" name="Shape 36">
              <a:extLst>
                <a:ext uri="{FF2B5EF4-FFF2-40B4-BE49-F238E27FC236}">
                  <a16:creationId xmlns:a16="http://schemas.microsoft.com/office/drawing/2014/main" id="{909E8C9F-464C-AE91-52B8-F8BF1B516642}"/>
                </a:ext>
              </a:extLst>
            </p:cNvPr>
            <p:cNvSpPr/>
            <p:nvPr/>
          </p:nvSpPr>
          <p:spPr>
            <a:xfrm>
              <a:off x="12193587" y="9924288"/>
              <a:ext cx="11021568" cy="185318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7" name="Shape 37">
              <a:extLst>
                <a:ext uri="{FF2B5EF4-FFF2-40B4-BE49-F238E27FC236}">
                  <a16:creationId xmlns:a16="http://schemas.microsoft.com/office/drawing/2014/main" id="{37F3B930-3FCC-6C0D-8542-2D1218D5C7F7}"/>
                </a:ext>
              </a:extLst>
            </p:cNvPr>
            <p:cNvSpPr/>
            <p:nvPr/>
          </p:nvSpPr>
          <p:spPr>
            <a:xfrm>
              <a:off x="12193587" y="9924288"/>
              <a:ext cx="170688" cy="1853184"/>
            </a:xfrm>
            <a:prstGeom prst="rect">
              <a:avLst/>
            </a:prstGeom>
            <a:solidFill>
              <a:srgbClr val="C9A84C"/>
            </a:solidFill>
            <a:ln/>
          </p:spPr>
          <p:txBody>
            <a:bodyPr/>
            <a:lstStyle/>
            <a:p>
              <a:endParaRPr lang="en-KE" sz="3733"/>
            </a:p>
          </p:txBody>
        </p:sp>
        <p:sp>
          <p:nvSpPr>
            <p:cNvPr id="48" name="Text 38">
              <a:extLst>
                <a:ext uri="{FF2B5EF4-FFF2-40B4-BE49-F238E27FC236}">
                  <a16:creationId xmlns:a16="http://schemas.microsoft.com/office/drawing/2014/main" id="{B33C7FA1-65F6-EFAC-B6A0-F7B56AFAA3D5}"/>
                </a:ext>
              </a:extLst>
            </p:cNvPr>
            <p:cNvSpPr/>
            <p:nvPr/>
          </p:nvSpPr>
          <p:spPr>
            <a:xfrm>
              <a:off x="12632499" y="9997440"/>
              <a:ext cx="10290048" cy="7315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933" b="1" dirty="0">
                  <a:solidFill>
                    <a:srgbClr val="0D1B4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Institutional Sign-Ons</a:t>
              </a:r>
              <a:endParaRPr lang="en-US" sz="2933" dirty="0"/>
            </a:p>
          </p:txBody>
        </p:sp>
        <p:sp>
          <p:nvSpPr>
            <p:cNvPr id="49" name="Text 39">
              <a:extLst>
                <a:ext uri="{FF2B5EF4-FFF2-40B4-BE49-F238E27FC236}">
                  <a16:creationId xmlns:a16="http://schemas.microsoft.com/office/drawing/2014/main" id="{E40F763A-295B-BF8F-1927-4F7FC5058F34}"/>
                </a:ext>
              </a:extLst>
            </p:cNvPr>
            <p:cNvSpPr/>
            <p:nvPr/>
          </p:nvSpPr>
          <p:spPr>
            <a:xfrm>
              <a:off x="12632499" y="10753344"/>
              <a:ext cx="10290048" cy="926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400" dirty="0">
                  <a:solidFill>
                    <a:srgbClr val="2E3A4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Contact your grants office; many institutions have access to Elsevier Funding Inst.</a:t>
              </a:r>
              <a:endParaRPr lang="en-US" sz="2400" dirty="0"/>
            </a:p>
          </p:txBody>
        </p:sp>
        <p:sp>
          <p:nvSpPr>
            <p:cNvPr id="50" name="Text 40">
              <a:extLst>
                <a:ext uri="{FF2B5EF4-FFF2-40B4-BE49-F238E27FC236}">
                  <a16:creationId xmlns:a16="http://schemas.microsoft.com/office/drawing/2014/main" id="{3F7B44B1-7A94-C595-3927-72E62A929F4B}"/>
                </a:ext>
              </a:extLst>
            </p:cNvPr>
            <p:cNvSpPr/>
            <p:nvPr/>
          </p:nvSpPr>
          <p:spPr>
            <a:xfrm>
              <a:off x="684339" y="12313920"/>
              <a:ext cx="23164800" cy="536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000" i="1" dirty="0">
                  <a:solidFill>
                    <a:srgbClr val="8896A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Reference: Penfield T et al. (2014). Assessment, evaluations, and definitions of research impact: A review. Res Eval, 23(1):21–32. doi:10.1093/reseval/rvt021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017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>
          <a:extLst>
            <a:ext uri="{FF2B5EF4-FFF2-40B4-BE49-F238E27FC236}">
              <a16:creationId xmlns:a16="http://schemas.microsoft.com/office/drawing/2014/main" id="{249E6F55-9BB8-DA71-3D68-F4102E28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6">
            <a:extLst>
              <a:ext uri="{FF2B5EF4-FFF2-40B4-BE49-F238E27FC236}">
                <a16:creationId xmlns:a16="http://schemas.microsoft.com/office/drawing/2014/main" id="{CCBA0622-635E-7F07-A02E-FA4BA20196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14438" y="13020445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Transforming lives in Africa through research</a:t>
            </a:r>
            <a:endParaRPr/>
          </a:p>
        </p:txBody>
      </p:sp>
      <p:sp>
        <p:nvSpPr>
          <p:cNvPr id="1660" name="Google Shape;1660;p36">
            <a:extLst>
              <a:ext uri="{FF2B5EF4-FFF2-40B4-BE49-F238E27FC236}">
                <a16:creationId xmlns:a16="http://schemas.microsoft.com/office/drawing/2014/main" id="{F498012F-47D8-A629-4E2A-38593949BE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328736" y="12729576"/>
            <a:ext cx="859728" cy="986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en-US" sz="2800"/>
              <a:t>9</a:t>
            </a:fld>
            <a:endParaRPr sz="2800"/>
          </a:p>
        </p:txBody>
      </p:sp>
      <p:sp>
        <p:nvSpPr>
          <p:cNvPr id="1661" name="Google Shape;1661;p36">
            <a:extLst>
              <a:ext uri="{FF2B5EF4-FFF2-40B4-BE49-F238E27FC236}">
                <a16:creationId xmlns:a16="http://schemas.microsoft.com/office/drawing/2014/main" id="{88ABCFF2-71DC-60D3-FABB-6CC41510C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1898" y="759722"/>
            <a:ext cx="22144194" cy="92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4800" dirty="0"/>
              <a:t>Funder–Research Alignment Matrix</a:t>
            </a:r>
          </a:p>
        </p:txBody>
      </p:sp>
      <p:sp>
        <p:nvSpPr>
          <p:cNvPr id="1663" name="Google Shape;1663;p36">
            <a:extLst>
              <a:ext uri="{FF2B5EF4-FFF2-40B4-BE49-F238E27FC236}">
                <a16:creationId xmlns:a16="http://schemas.microsoft.com/office/drawing/2014/main" id="{83392814-FF45-8008-411E-4933036BBC81}"/>
              </a:ext>
            </a:extLst>
          </p:cNvPr>
          <p:cNvSpPr/>
          <p:nvPr/>
        </p:nvSpPr>
        <p:spPr>
          <a:xfrm>
            <a:off x="4283658" y="2899529"/>
            <a:ext cx="2114389" cy="11798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6">
            <a:extLst>
              <a:ext uri="{FF2B5EF4-FFF2-40B4-BE49-F238E27FC236}">
                <a16:creationId xmlns:a16="http://schemas.microsoft.com/office/drawing/2014/main" id="{44D2B5CF-7540-6C09-1B70-61F4BD020E89}"/>
              </a:ext>
            </a:extLst>
          </p:cNvPr>
          <p:cNvSpPr/>
          <p:nvPr/>
        </p:nvSpPr>
        <p:spPr>
          <a:xfrm>
            <a:off x="4761875" y="10058116"/>
            <a:ext cx="1410411" cy="1973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6">
            <a:extLst>
              <a:ext uri="{FF2B5EF4-FFF2-40B4-BE49-F238E27FC236}">
                <a16:creationId xmlns:a16="http://schemas.microsoft.com/office/drawing/2014/main" id="{ECC83F07-4B11-8172-D8DD-3D1D6DDC1786}"/>
              </a:ext>
            </a:extLst>
          </p:cNvPr>
          <p:cNvSpPr/>
          <p:nvPr/>
        </p:nvSpPr>
        <p:spPr>
          <a:xfrm>
            <a:off x="7637530" y="10297993"/>
            <a:ext cx="1950486" cy="1876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6">
            <a:extLst>
              <a:ext uri="{FF2B5EF4-FFF2-40B4-BE49-F238E27FC236}">
                <a16:creationId xmlns:a16="http://schemas.microsoft.com/office/drawing/2014/main" id="{CA975EBA-6714-0E80-59C7-C184D6BCC9FE}"/>
              </a:ext>
            </a:extLst>
          </p:cNvPr>
          <p:cNvSpPr/>
          <p:nvPr/>
        </p:nvSpPr>
        <p:spPr>
          <a:xfrm>
            <a:off x="10984672" y="10058116"/>
            <a:ext cx="1787298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6">
            <a:extLst>
              <a:ext uri="{FF2B5EF4-FFF2-40B4-BE49-F238E27FC236}">
                <a16:creationId xmlns:a16="http://schemas.microsoft.com/office/drawing/2014/main" id="{902BDA37-5619-B8FF-6129-E70189EB3B19}"/>
              </a:ext>
            </a:extLst>
          </p:cNvPr>
          <p:cNvSpPr/>
          <p:nvPr/>
        </p:nvSpPr>
        <p:spPr>
          <a:xfrm>
            <a:off x="20890387" y="10454273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>
            <a:extLst>
              <a:ext uri="{FF2B5EF4-FFF2-40B4-BE49-F238E27FC236}">
                <a16:creationId xmlns:a16="http://schemas.microsoft.com/office/drawing/2014/main" id="{4C84D701-2E50-6046-A3A6-C14720FAEA1D}"/>
              </a:ext>
            </a:extLst>
          </p:cNvPr>
          <p:cNvSpPr/>
          <p:nvPr/>
        </p:nvSpPr>
        <p:spPr>
          <a:xfrm>
            <a:off x="941466" y="7770475"/>
            <a:ext cx="2016538" cy="2032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6">
            <a:extLst>
              <a:ext uri="{FF2B5EF4-FFF2-40B4-BE49-F238E27FC236}">
                <a16:creationId xmlns:a16="http://schemas.microsoft.com/office/drawing/2014/main" id="{77235CA0-22B8-71A7-A4DA-0C14FD93E98A}"/>
              </a:ext>
            </a:extLst>
          </p:cNvPr>
          <p:cNvSpPr/>
          <p:nvPr/>
        </p:nvSpPr>
        <p:spPr>
          <a:xfrm>
            <a:off x="10751086" y="7971544"/>
            <a:ext cx="2105904" cy="1468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6">
            <a:extLst>
              <a:ext uri="{FF2B5EF4-FFF2-40B4-BE49-F238E27FC236}">
                <a16:creationId xmlns:a16="http://schemas.microsoft.com/office/drawing/2014/main" id="{69E53B30-A44B-C3F0-0CCE-3955E316B0BC}"/>
              </a:ext>
            </a:extLst>
          </p:cNvPr>
          <p:cNvSpPr/>
          <p:nvPr/>
        </p:nvSpPr>
        <p:spPr>
          <a:xfrm>
            <a:off x="7872599" y="7738418"/>
            <a:ext cx="1480349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6">
            <a:extLst>
              <a:ext uri="{FF2B5EF4-FFF2-40B4-BE49-F238E27FC236}">
                <a16:creationId xmlns:a16="http://schemas.microsoft.com/office/drawing/2014/main" id="{BD91E7E5-E5AF-A5C3-C4EC-342F136E6151}"/>
              </a:ext>
            </a:extLst>
          </p:cNvPr>
          <p:cNvSpPr/>
          <p:nvPr/>
        </p:nvSpPr>
        <p:spPr>
          <a:xfrm>
            <a:off x="4368557" y="8125018"/>
            <a:ext cx="2105904" cy="1161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6">
            <a:extLst>
              <a:ext uri="{FF2B5EF4-FFF2-40B4-BE49-F238E27FC236}">
                <a16:creationId xmlns:a16="http://schemas.microsoft.com/office/drawing/2014/main" id="{CC37C8A1-6B2F-728D-48B0-3F9095FC7E87}"/>
              </a:ext>
            </a:extLst>
          </p:cNvPr>
          <p:cNvSpPr/>
          <p:nvPr/>
        </p:nvSpPr>
        <p:spPr>
          <a:xfrm>
            <a:off x="14255128" y="7662652"/>
            <a:ext cx="2105903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6">
            <a:extLst>
              <a:ext uri="{FF2B5EF4-FFF2-40B4-BE49-F238E27FC236}">
                <a16:creationId xmlns:a16="http://schemas.microsoft.com/office/drawing/2014/main" id="{3AD8C0CA-BAB7-64D4-980D-9D507D1D851E}"/>
              </a:ext>
            </a:extLst>
          </p:cNvPr>
          <p:cNvSpPr/>
          <p:nvPr/>
        </p:nvSpPr>
        <p:spPr>
          <a:xfrm>
            <a:off x="20789190" y="7777272"/>
            <a:ext cx="1950486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6">
            <a:extLst>
              <a:ext uri="{FF2B5EF4-FFF2-40B4-BE49-F238E27FC236}">
                <a16:creationId xmlns:a16="http://schemas.microsoft.com/office/drawing/2014/main" id="{2107E597-F2E2-B0F2-4A12-2269D49C3FD7}"/>
              </a:ext>
            </a:extLst>
          </p:cNvPr>
          <p:cNvSpPr/>
          <p:nvPr/>
        </p:nvSpPr>
        <p:spPr>
          <a:xfrm>
            <a:off x="17759169" y="7699564"/>
            <a:ext cx="1631881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6">
            <a:extLst>
              <a:ext uri="{FF2B5EF4-FFF2-40B4-BE49-F238E27FC236}">
                <a16:creationId xmlns:a16="http://schemas.microsoft.com/office/drawing/2014/main" id="{7864704D-53C6-8EC4-9630-D40E1B089EEF}"/>
              </a:ext>
            </a:extLst>
          </p:cNvPr>
          <p:cNvSpPr/>
          <p:nvPr/>
        </p:nvSpPr>
        <p:spPr>
          <a:xfrm>
            <a:off x="4546122" y="4958454"/>
            <a:ext cx="1324931" cy="2063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6">
            <a:extLst>
              <a:ext uri="{FF2B5EF4-FFF2-40B4-BE49-F238E27FC236}">
                <a16:creationId xmlns:a16="http://schemas.microsoft.com/office/drawing/2014/main" id="{C1C08C49-21D8-9E66-4C10-D7B2BFBA89B2}"/>
              </a:ext>
            </a:extLst>
          </p:cNvPr>
          <p:cNvSpPr/>
          <p:nvPr/>
        </p:nvSpPr>
        <p:spPr>
          <a:xfrm>
            <a:off x="10708918" y="5022563"/>
            <a:ext cx="1950486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6">
            <a:extLst>
              <a:ext uri="{FF2B5EF4-FFF2-40B4-BE49-F238E27FC236}">
                <a16:creationId xmlns:a16="http://schemas.microsoft.com/office/drawing/2014/main" id="{603D43F6-4CDD-9583-CDF3-EA939320304B}"/>
              </a:ext>
            </a:extLst>
          </p:cNvPr>
          <p:cNvSpPr/>
          <p:nvPr/>
        </p:nvSpPr>
        <p:spPr>
          <a:xfrm>
            <a:off x="20722427" y="5022563"/>
            <a:ext cx="1787298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36">
            <a:extLst>
              <a:ext uri="{FF2B5EF4-FFF2-40B4-BE49-F238E27FC236}">
                <a16:creationId xmlns:a16="http://schemas.microsoft.com/office/drawing/2014/main" id="{889ECFA5-EE6F-9D62-39C7-9B277D29F906}"/>
              </a:ext>
            </a:extLst>
          </p:cNvPr>
          <p:cNvSpPr/>
          <p:nvPr/>
        </p:nvSpPr>
        <p:spPr>
          <a:xfrm>
            <a:off x="20734970" y="2483117"/>
            <a:ext cx="1635766" cy="201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36">
            <a:extLst>
              <a:ext uri="{FF2B5EF4-FFF2-40B4-BE49-F238E27FC236}">
                <a16:creationId xmlns:a16="http://schemas.microsoft.com/office/drawing/2014/main" id="{316821D0-40AD-74C1-7220-F9B2DCEC8B84}"/>
              </a:ext>
            </a:extLst>
          </p:cNvPr>
          <p:cNvSpPr/>
          <p:nvPr/>
        </p:nvSpPr>
        <p:spPr>
          <a:xfrm>
            <a:off x="17506241" y="2624935"/>
            <a:ext cx="1795068" cy="1729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36">
            <a:extLst>
              <a:ext uri="{FF2B5EF4-FFF2-40B4-BE49-F238E27FC236}">
                <a16:creationId xmlns:a16="http://schemas.microsoft.com/office/drawing/2014/main" id="{C0612AC9-B015-1A6A-4A2D-80057E1EFAFE}"/>
              </a:ext>
            </a:extLst>
          </p:cNvPr>
          <p:cNvSpPr/>
          <p:nvPr/>
        </p:nvSpPr>
        <p:spPr>
          <a:xfrm>
            <a:off x="14129865" y="2521971"/>
            <a:ext cx="1942715" cy="1934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36">
            <a:extLst>
              <a:ext uri="{FF2B5EF4-FFF2-40B4-BE49-F238E27FC236}">
                <a16:creationId xmlns:a16="http://schemas.microsoft.com/office/drawing/2014/main" id="{23A24ECD-807F-7C8F-620F-1570FEE21F62}"/>
              </a:ext>
            </a:extLst>
          </p:cNvPr>
          <p:cNvSpPr/>
          <p:nvPr/>
        </p:nvSpPr>
        <p:spPr>
          <a:xfrm>
            <a:off x="11060438" y="2446205"/>
            <a:ext cx="1635766" cy="2086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6">
            <a:extLst>
              <a:ext uri="{FF2B5EF4-FFF2-40B4-BE49-F238E27FC236}">
                <a16:creationId xmlns:a16="http://schemas.microsoft.com/office/drawing/2014/main" id="{2233B5B0-8579-7A51-3EB0-44E1B5E7C04D}"/>
              </a:ext>
            </a:extLst>
          </p:cNvPr>
          <p:cNvSpPr/>
          <p:nvPr/>
        </p:nvSpPr>
        <p:spPr>
          <a:xfrm>
            <a:off x="7831708" y="2560825"/>
            <a:ext cx="1795069" cy="1857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36">
            <a:extLst>
              <a:ext uri="{FF2B5EF4-FFF2-40B4-BE49-F238E27FC236}">
                <a16:creationId xmlns:a16="http://schemas.microsoft.com/office/drawing/2014/main" id="{C4AC185B-B8A1-DB73-8B9D-5B2F38C285FC}"/>
              </a:ext>
            </a:extLst>
          </p:cNvPr>
          <p:cNvSpPr/>
          <p:nvPr/>
        </p:nvSpPr>
        <p:spPr>
          <a:xfrm>
            <a:off x="1161898" y="10365358"/>
            <a:ext cx="2159564" cy="1459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8D9FEC35-7BF4-7093-7676-66F8622EDE28}"/>
              </a:ext>
            </a:extLst>
          </p:cNvPr>
          <p:cNvSpPr/>
          <p:nvPr/>
        </p:nvSpPr>
        <p:spPr>
          <a:xfrm>
            <a:off x="15883549" y="6013069"/>
            <a:ext cx="7562159" cy="3045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Poverty amplifies risk. The poorest quintile sees 21% prevalence vs just 8% in the richest.</a:t>
            </a:r>
            <a:endParaRPr lang="en-US" sz="28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575D3FE9-ABED-16C0-D47F-38671C7FE9BF}"/>
              </a:ext>
            </a:extLst>
          </p:cNvPr>
          <p:cNvSpPr/>
          <p:nvPr/>
        </p:nvSpPr>
        <p:spPr>
          <a:xfrm>
            <a:off x="1344778" y="2158488"/>
            <a:ext cx="21961314" cy="9284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FAWE/Seamays 2024: Almost 30% of pregnancies originate inside the school. 6.4% involve school workers including teachers. Institutional accountability is mandatory.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EE849848-FB27-E4FA-1BE0-766667F21EFE}"/>
              </a:ext>
            </a:extLst>
          </p:cNvPr>
          <p:cNvSpPr/>
          <p:nvPr/>
        </p:nvSpPr>
        <p:spPr>
          <a:xfrm>
            <a:off x="684339" y="1999488"/>
            <a:ext cx="23018496" cy="926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i="1" dirty="0">
                <a:solidFill>
                  <a:srgbClr val="2E3A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tool to systematically evaluate fit before investing time in an application.</a:t>
            </a:r>
            <a:endParaRPr lang="en-US" sz="2933" dirty="0"/>
          </a:p>
        </p:txBody>
      </p:sp>
      <p:graphicFrame>
        <p:nvGraphicFramePr>
          <p:cNvPr id="14" name="Table 0">
            <a:extLst>
              <a:ext uri="{FF2B5EF4-FFF2-40B4-BE49-F238E27FC236}">
                <a16:creationId xmlns:a16="http://schemas.microsoft.com/office/drawing/2014/main" id="{A20C4ABC-A4C9-3EEA-5738-2E20A9D9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51641"/>
              </p:ext>
            </p:extLst>
          </p:nvPr>
        </p:nvGraphicFramePr>
        <p:xfrm>
          <a:off x="684339" y="3121152"/>
          <a:ext cx="23018496" cy="8875776"/>
        </p:xfrm>
        <a:graphic>
          <a:graphicData uri="http://schemas.openxmlformats.org/drawingml/2006/table">
            <a:tbl>
              <a:tblPr/>
              <a:tblGrid>
                <a:gridCol w="512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7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Criterion</a:t>
                      </a:r>
                      <a:endParaRPr lang="en-US" sz="2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Gates Foundation</a:t>
                      </a:r>
                      <a:endParaRPr lang="en-US" sz="2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Wellcome Trust</a:t>
                      </a:r>
                      <a:endParaRPr lang="en-US" sz="2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EDCTP</a:t>
                      </a:r>
                      <a:endParaRPr lang="en-US" sz="2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NIH Fogarty</a:t>
                      </a:r>
                      <a:endParaRPr lang="en-US" sz="2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Geographic Focus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Global / LMIC priority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Global; LMIC focus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Africa &amp; Europe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LMIC emphasis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Career Stage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stages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Early to senior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stages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Early to mid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Evidence Type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Implementation / RCT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Basic to applied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Clinical trials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types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Budget Range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$500K – $15M+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£100K – £3M+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€1M – €10M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$250K – $2M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Deadline Cycle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Rolling / Annual calls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Annual + rolling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 calls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Annual cycle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79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Collaboration Required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Not mandatory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Encouraged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Partnership required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500" dirty="0">
                          <a:solidFill>
                            <a:srgbClr val="2E3A4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Required (LMIC)</a:t>
                      </a:r>
                      <a:endParaRPr lang="en-US" sz="2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3840" marR="243840" marT="121920" marB="121920" anchor="ctr">
                    <a:lnL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 7">
            <a:extLst>
              <a:ext uri="{FF2B5EF4-FFF2-40B4-BE49-F238E27FC236}">
                <a16:creationId xmlns:a16="http://schemas.microsoft.com/office/drawing/2014/main" id="{E5131C15-DB6E-ACB7-7400-274FEC9E5631}"/>
              </a:ext>
            </a:extLst>
          </p:cNvPr>
          <p:cNvSpPr/>
          <p:nvPr/>
        </p:nvSpPr>
        <p:spPr>
          <a:xfrm>
            <a:off x="684339" y="12313920"/>
            <a:ext cx="231648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i="1" dirty="0">
                <a:solidFill>
                  <a:srgbClr val="8896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Reference: Viergever RF (2011). Aid alignment for global health research: the role of HIROs. Health Res Policy Syst, 9:12. doi:10.1186/1478-4505-9-12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9694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1">
  <a:themeElements>
    <a:clrScheme name="APHRC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C148"/>
      </a:accent1>
      <a:accent2>
        <a:srgbClr val="9ACD69"/>
      </a:accent2>
      <a:accent3>
        <a:srgbClr val="B9D989"/>
      </a:accent3>
      <a:accent4>
        <a:srgbClr val="A6A4A9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3197</Words>
  <Application>Microsoft Office PowerPoint</Application>
  <PresentationFormat>Custom</PresentationFormat>
  <Paragraphs>489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Verdana</vt:lpstr>
      <vt:lpstr>Calibri</vt:lpstr>
      <vt:lpstr>Master Slide 1</vt:lpstr>
      <vt:lpstr>GRANT WRITING 101</vt:lpstr>
      <vt:lpstr>Table of Contents</vt:lpstr>
      <vt:lpstr>PowerPoint Presentation</vt:lpstr>
      <vt:lpstr>Types of Research Funders</vt:lpstr>
      <vt:lpstr>Understanding Funder Missions &amp; Priorities</vt:lpstr>
      <vt:lpstr>KNOWLEDGE CHECK</vt:lpstr>
      <vt:lpstr>PowerPoint Presentation</vt:lpstr>
      <vt:lpstr>Where to Find Research Funding</vt:lpstr>
      <vt:lpstr>Funder–Research Alignment Matrix</vt:lpstr>
      <vt:lpstr>KNOWLEDGE CHECK</vt:lpstr>
      <vt:lpstr>PowerPoint Presentation</vt:lpstr>
      <vt:lpstr>Core Components of a Research Proposal</vt:lpstr>
      <vt:lpstr>The NIH Specific Aims Model (Adaptable for All Funders)</vt:lpstr>
      <vt:lpstr>Logic Models &amp; Theory of Change</vt:lpstr>
      <vt:lpstr>KNOWLEDGE CHECK</vt:lpstr>
      <vt:lpstr>PowerPoint Presentation</vt:lpstr>
      <vt:lpstr>Research Budget: Key Categories &amp; Common Pitfalls</vt:lpstr>
      <vt:lpstr>Project Management: Gantt Charts &amp; Milestones</vt:lpstr>
      <vt:lpstr>KNOWLEDGE CHECK</vt:lpstr>
      <vt:lpstr>PowerPoint Presentation</vt:lpstr>
      <vt:lpstr>Revising Proposals: From Draft to Submission-Ready</vt:lpstr>
      <vt:lpstr>Pre-Submission Checklist</vt:lpstr>
      <vt:lpstr>KNOWLEDGE CHECK</vt:lpstr>
      <vt:lpstr>Key Takeaways</vt:lpstr>
      <vt:lpstr>The Funders’ Mind</vt:lpstr>
      <vt:lpstr>What Funders Look for</vt:lpstr>
      <vt:lpstr>A Measure of Success</vt:lpstr>
      <vt:lpstr>A Realistic Budget</vt:lpstr>
      <vt:lpstr>Competence</vt:lpstr>
      <vt:lpstr>Acknowledgement of Potential Problems</vt:lpstr>
      <vt:lpstr>Vision </vt:lpstr>
      <vt:lpstr>Flexibility</vt:lpstr>
      <vt:lpstr>Attention to Detail</vt:lpstr>
      <vt:lpstr>An Exit Strategy/ Sustainability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Mwaniki</dc:creator>
  <cp:lastModifiedBy>Anthony Ajayi</cp:lastModifiedBy>
  <cp:revision>5</cp:revision>
  <dcterms:created xsi:type="dcterms:W3CDTF">2024-09-18T06:52:47Z</dcterms:created>
  <dcterms:modified xsi:type="dcterms:W3CDTF">2026-05-14T13:13:06Z</dcterms:modified>
</cp:coreProperties>
</file>